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EC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21"/>
    <p:restoredTop sz="95952"/>
  </p:normalViewPr>
  <p:slideViewPr>
    <p:cSldViewPr snapToGrid="0" snapToObjects="1">
      <p:cViewPr varScale="1">
        <p:scale>
          <a:sx n="115" d="100"/>
          <a:sy n="115" d="100"/>
        </p:scale>
        <p:origin x="24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ichaelgrady/Dropbox/My%20Mac%20(Michael&#8217;s%20MacBook%20Air)/Documents/Big%207%20Balance%20Sheets%20&amp;%20GDP%20with%20charts%208-26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michaelgrady/Dropbox/My%20Mac%20(Michael&#8217;s%20MacBook%20Air)/Documents/Big%207%20Excel%20Files/India%20Historical%20Deb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India Households, % to GDP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India!$A$35</c:f>
              <c:strCache>
                <c:ptCount val="1"/>
                <c:pt idx="0">
                  <c:v>Financial Assets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India!$AG$2:$AM$2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India!$AG$35:$AM$35</c:f>
              <c:numCache>
                <c:formatCode>0.00%</c:formatCode>
                <c:ptCount val="7"/>
                <c:pt idx="0">
                  <c:v>1.2459636504645475</c:v>
                </c:pt>
                <c:pt idx="1">
                  <c:v>1.2108368987609581</c:v>
                </c:pt>
                <c:pt idx="2">
                  <c:v>1.1893397125737726</c:v>
                </c:pt>
                <c:pt idx="3">
                  <c:v>1.1927201251693995</c:v>
                </c:pt>
                <c:pt idx="4">
                  <c:v>1.2060402719868168</c:v>
                </c:pt>
                <c:pt idx="5">
                  <c:v>1.1984435494414727</c:v>
                </c:pt>
                <c:pt idx="6">
                  <c:v>1.2184574458478759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817-AD4F-831C-769FB35FDCF0}"/>
            </c:ext>
          </c:extLst>
        </c:ser>
        <c:ser>
          <c:idx val="1"/>
          <c:order val="1"/>
          <c:tx>
            <c:strRef>
              <c:f>India!$A$36</c:f>
              <c:strCache>
                <c:ptCount val="1"/>
                <c:pt idx="0">
                  <c:v>Liabilities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India!$AG$2:$AM$2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India!$AG$36:$AM$36</c:f>
              <c:numCache>
                <c:formatCode>0.00%</c:formatCode>
                <c:ptCount val="7"/>
                <c:pt idx="0">
                  <c:v>0.29223632039213376</c:v>
                </c:pt>
                <c:pt idx="1">
                  <c:v>0.29217452720703946</c:v>
                </c:pt>
                <c:pt idx="2">
                  <c:v>0.2911772776026671</c:v>
                </c:pt>
                <c:pt idx="3">
                  <c:v>0.29126852136617815</c:v>
                </c:pt>
                <c:pt idx="4">
                  <c:v>0.29461673622924883</c:v>
                </c:pt>
                <c:pt idx="5">
                  <c:v>0.2889373482975735</c:v>
                </c:pt>
                <c:pt idx="6">
                  <c:v>0.30521569054422437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817-AD4F-831C-769FB35FDCF0}"/>
            </c:ext>
          </c:extLst>
        </c:ser>
        <c:ser>
          <c:idx val="2"/>
          <c:order val="2"/>
          <c:tx>
            <c:strRef>
              <c:f>India!$A$37</c:f>
              <c:strCache>
                <c:ptCount val="1"/>
                <c:pt idx="0">
                  <c:v>Financial Net Worth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9.4562753369542854E-2"/>
                  <c:y val="8.6816720257234664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817-AD4F-831C-769FB35FDCF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India!$AG$2:$AM$2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India!$AG$37:$AM$37</c:f>
              <c:numCache>
                <c:formatCode>0.00%</c:formatCode>
                <c:ptCount val="7"/>
                <c:pt idx="0">
                  <c:v>0.95372733007241373</c:v>
                </c:pt>
                <c:pt idx="1">
                  <c:v>0.91866237155391861</c:v>
                </c:pt>
                <c:pt idx="2">
                  <c:v>0.89816243497110548</c:v>
                </c:pt>
                <c:pt idx="3">
                  <c:v>0.90145160380322142</c:v>
                </c:pt>
                <c:pt idx="4">
                  <c:v>0.91142353575756807</c:v>
                </c:pt>
                <c:pt idx="5">
                  <c:v>0.90950620114389924</c:v>
                </c:pt>
                <c:pt idx="6">
                  <c:v>0.91324175530365137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817-AD4F-831C-769FB35FDC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50356584"/>
        <c:axId val="-2037365208"/>
      </c:lineChart>
      <c:catAx>
        <c:axId val="-2050356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-2037365208"/>
        <c:crosses val="autoZero"/>
        <c:auto val="1"/>
        <c:lblAlgn val="ctr"/>
        <c:lblOffset val="100"/>
        <c:noMultiLvlLbl val="0"/>
      </c:catAx>
      <c:valAx>
        <c:axId val="-2037365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050356584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India Non Financial Corporations, % to GDP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India!$A$40</c:f>
              <c:strCache>
                <c:ptCount val="1"/>
                <c:pt idx="0">
                  <c:v>Financial Assets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India!$AG$2:$AM$2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India!$AG$40:$AM$40</c:f>
              <c:numCache>
                <c:formatCode>0.00%</c:formatCode>
                <c:ptCount val="7"/>
                <c:pt idx="0">
                  <c:v>1.2157023253132087</c:v>
                </c:pt>
                <c:pt idx="1">
                  <c:v>1.1424662302512667</c:v>
                </c:pt>
                <c:pt idx="2">
                  <c:v>1.1352081356609858</c:v>
                </c:pt>
                <c:pt idx="3">
                  <c:v>1.122425169592536</c:v>
                </c:pt>
                <c:pt idx="4">
                  <c:v>1.0778539742230717</c:v>
                </c:pt>
                <c:pt idx="5">
                  <c:v>1.0219652238356634</c:v>
                </c:pt>
                <c:pt idx="6">
                  <c:v>0.98371740046857303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19-9943-9D2C-D4DB08C4ED92}"/>
            </c:ext>
          </c:extLst>
        </c:ser>
        <c:ser>
          <c:idx val="1"/>
          <c:order val="1"/>
          <c:tx>
            <c:strRef>
              <c:f>India!$A$41</c:f>
              <c:strCache>
                <c:ptCount val="1"/>
                <c:pt idx="0">
                  <c:v>Liabilities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India!$AG$2:$AM$2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India!$AG$41:$AM$41</c:f>
              <c:numCache>
                <c:formatCode>0.00%</c:formatCode>
                <c:ptCount val="7"/>
                <c:pt idx="0">
                  <c:v>1.6792881224178318</c:v>
                </c:pt>
                <c:pt idx="1">
                  <c:v>1.624015084758111</c:v>
                </c:pt>
                <c:pt idx="2">
                  <c:v>1.6161362253472389</c:v>
                </c:pt>
                <c:pt idx="3">
                  <c:v>1.6035142324014162</c:v>
                </c:pt>
                <c:pt idx="4">
                  <c:v>1.5646338099487567</c:v>
                </c:pt>
                <c:pt idx="5">
                  <c:v>1.4876065625834165</c:v>
                </c:pt>
                <c:pt idx="6">
                  <c:v>1.429517894519146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19-9943-9D2C-D4DB08C4ED92}"/>
            </c:ext>
          </c:extLst>
        </c:ser>
        <c:ser>
          <c:idx val="2"/>
          <c:order val="2"/>
          <c:tx>
            <c:strRef>
              <c:f>India!$A$42</c:f>
              <c:strCache>
                <c:ptCount val="1"/>
                <c:pt idx="0">
                  <c:v>Financial Net Worth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9.6045283193454511E-2"/>
                  <c:y val="-6.6246056782334389E-2"/>
                </c:manualLayout>
              </c:layout>
              <c:tx>
                <c:rich>
                  <a:bodyPr/>
                  <a:lstStyle/>
                  <a:p>
                    <a:fld id="{744B9214-5FED-D84A-99C5-A4441EE8B769}" type="SERIESNAME">
                      <a:rPr lang="en-US"/>
                      <a:pPr/>
                      <a:t>[SERIES NAME]</a:t>
                    </a:fld>
                    <a:r>
                      <a:rPr lang="en-US" baseline="0"/>
                      <a:t>,</a:t>
                    </a:r>
                  </a:p>
                  <a:p>
                    <a:r>
                      <a:rPr lang="en-US" baseline="0"/>
                      <a:t> </a:t>
                    </a:r>
                    <a:fld id="{E8F5E2DC-70AC-C346-9FAC-601F02B6AF10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F19-9943-9D2C-D4DB08C4ED9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India!$AG$2:$AM$2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India!$AG$42:$AM$42</c:f>
              <c:numCache>
                <c:formatCode>0.00%</c:formatCode>
                <c:ptCount val="7"/>
                <c:pt idx="0">
                  <c:v>-0.46358579710462311</c:v>
                </c:pt>
                <c:pt idx="1">
                  <c:v>-0.48154885450684431</c:v>
                </c:pt>
                <c:pt idx="2">
                  <c:v>-0.48092808968625306</c:v>
                </c:pt>
                <c:pt idx="3">
                  <c:v>-0.48108906280888003</c:v>
                </c:pt>
                <c:pt idx="4">
                  <c:v>-0.48677983572568495</c:v>
                </c:pt>
                <c:pt idx="5">
                  <c:v>-0.46564133874775332</c:v>
                </c:pt>
                <c:pt idx="6">
                  <c:v>-0.44580049405057298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F19-9943-9D2C-D4DB08C4ED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74175064"/>
        <c:axId val="-2074171912"/>
      </c:lineChart>
      <c:catAx>
        <c:axId val="-2074175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-2074171912"/>
        <c:crosses val="autoZero"/>
        <c:auto val="1"/>
        <c:lblAlgn val="ctr"/>
        <c:lblOffset val="100"/>
        <c:noMultiLvlLbl val="0"/>
      </c:catAx>
      <c:valAx>
        <c:axId val="-2074171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074175064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>
                <a:solidFill>
                  <a:schemeClr val="tx1"/>
                </a:solidFill>
              </a:rPr>
              <a:t>India</a:t>
            </a:r>
            <a:r>
              <a:rPr lang="en-US" sz="1800" b="1" baseline="0">
                <a:solidFill>
                  <a:schemeClr val="tx1"/>
                </a:solidFill>
              </a:rPr>
              <a:t> </a:t>
            </a:r>
            <a:r>
              <a:rPr lang="en-US" sz="1800" b="1">
                <a:solidFill>
                  <a:schemeClr val="tx1"/>
                </a:solidFill>
              </a:rPr>
              <a:t>Private Sector, % to GDP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India!$A$60:$AF$60</c:f>
              <c:strCache>
                <c:ptCount val="32"/>
                <c:pt idx="0">
                  <c:v>Financial Assets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India!$AG$59:$AM$59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India!$AG$60:$AM$60</c:f>
              <c:numCache>
                <c:formatCode>0.00%</c:formatCode>
                <c:ptCount val="7"/>
                <c:pt idx="0">
                  <c:v>2.4616659757777564</c:v>
                </c:pt>
                <c:pt idx="1">
                  <c:v>2.3533031290122248</c:v>
                </c:pt>
                <c:pt idx="2">
                  <c:v>2.3245478482347584</c:v>
                </c:pt>
                <c:pt idx="3">
                  <c:v>2.3151452947619355</c:v>
                </c:pt>
                <c:pt idx="4">
                  <c:v>2.2838942462098886</c:v>
                </c:pt>
                <c:pt idx="5">
                  <c:v>2.220408773277136</c:v>
                </c:pt>
                <c:pt idx="6">
                  <c:v>2.2021748463164488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D43-5241-B6D5-B8F45145706A}"/>
            </c:ext>
          </c:extLst>
        </c:ser>
        <c:ser>
          <c:idx val="1"/>
          <c:order val="1"/>
          <c:tx>
            <c:strRef>
              <c:f>India!$A$61:$AF$61</c:f>
              <c:strCache>
                <c:ptCount val="32"/>
                <c:pt idx="0">
                  <c:v>Liabilities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India!$AG$59:$AM$59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India!$AG$61:$AM$61</c:f>
              <c:numCache>
                <c:formatCode>0.00%</c:formatCode>
                <c:ptCount val="7"/>
                <c:pt idx="0">
                  <c:v>1.9715244428099656</c:v>
                </c:pt>
                <c:pt idx="1">
                  <c:v>1.9161896119651505</c:v>
                </c:pt>
                <c:pt idx="2">
                  <c:v>1.907313502949906</c:v>
                </c:pt>
                <c:pt idx="3">
                  <c:v>1.8947827537675943</c:v>
                </c:pt>
                <c:pt idx="4">
                  <c:v>1.8592505461780056</c:v>
                </c:pt>
                <c:pt idx="5">
                  <c:v>1.77654391088099</c:v>
                </c:pt>
                <c:pt idx="6">
                  <c:v>1.7347335850633705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D43-5241-B6D5-B8F45145706A}"/>
            </c:ext>
          </c:extLst>
        </c:ser>
        <c:ser>
          <c:idx val="2"/>
          <c:order val="2"/>
          <c:tx>
            <c:strRef>
              <c:f>India!$A$62:$AF$62</c:f>
              <c:strCache>
                <c:ptCount val="32"/>
                <c:pt idx="0">
                  <c:v>Financial Net Worth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8.7794521365581801E-2"/>
                  <c:y val="-7.5040783034257749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D43-5241-B6D5-B8F4514570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India!$AG$59:$AM$59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India!$AG$62:$AM$62</c:f>
              <c:numCache>
                <c:formatCode>0.00%</c:formatCode>
                <c:ptCount val="7"/>
                <c:pt idx="0">
                  <c:v>0.49014153296779062</c:v>
                </c:pt>
                <c:pt idx="1">
                  <c:v>0.4371135170470743</c:v>
                </c:pt>
                <c:pt idx="2">
                  <c:v>0.41723434528485243</c:v>
                </c:pt>
                <c:pt idx="3">
                  <c:v>0.42036254099434139</c:v>
                </c:pt>
                <c:pt idx="4">
                  <c:v>0.42464370003188312</c:v>
                </c:pt>
                <c:pt idx="5">
                  <c:v>0.44386486239614592</c:v>
                </c:pt>
                <c:pt idx="6">
                  <c:v>0.46744126125307839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D43-5241-B6D5-B8F4514570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24654496"/>
        <c:axId val="1918578064"/>
      </c:lineChart>
      <c:catAx>
        <c:axId val="1924654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8578064"/>
        <c:crosses val="autoZero"/>
        <c:auto val="1"/>
        <c:lblAlgn val="ctr"/>
        <c:lblOffset val="100"/>
        <c:noMultiLvlLbl val="0"/>
      </c:catAx>
      <c:valAx>
        <c:axId val="1918578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4654496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India General Government, % to GDP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India!$A$45</c:f>
              <c:strCache>
                <c:ptCount val="1"/>
                <c:pt idx="0">
                  <c:v>Financial Assets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India!$AG$2:$AM$2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India!$AG$45:$AM$45</c:f>
              <c:numCache>
                <c:formatCode>0.00%</c:formatCode>
                <c:ptCount val="7"/>
                <c:pt idx="0">
                  <c:v>0.28185096759573097</c:v>
                </c:pt>
                <c:pt idx="1">
                  <c:v>0.27707279761708753</c:v>
                </c:pt>
                <c:pt idx="2">
                  <c:v>0.27099645386220794</c:v>
                </c:pt>
                <c:pt idx="3">
                  <c:v>0.25572488297863477</c:v>
                </c:pt>
                <c:pt idx="4">
                  <c:v>0.26898165522289802</c:v>
                </c:pt>
                <c:pt idx="5">
                  <c:v>0.25929517507028921</c:v>
                </c:pt>
                <c:pt idx="6">
                  <c:v>0.25678427562209161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6C0-B74E-89FE-C51E72E302FC}"/>
            </c:ext>
          </c:extLst>
        </c:ser>
        <c:ser>
          <c:idx val="1"/>
          <c:order val="1"/>
          <c:tx>
            <c:strRef>
              <c:f>India!$A$46</c:f>
              <c:strCache>
                <c:ptCount val="1"/>
                <c:pt idx="0">
                  <c:v>Liabilities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India!$AG$2:$AM$2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India!$AG$46:$AM$46</c:f>
              <c:numCache>
                <c:formatCode>0.00%</c:formatCode>
                <c:ptCount val="7"/>
                <c:pt idx="0">
                  <c:v>0.7092592249467955</c:v>
                </c:pt>
                <c:pt idx="1">
                  <c:v>0.7058921270724533</c:v>
                </c:pt>
                <c:pt idx="2">
                  <c:v>0.70217971006270408</c:v>
                </c:pt>
                <c:pt idx="3">
                  <c:v>0.69150318249860765</c:v>
                </c:pt>
                <c:pt idx="4">
                  <c:v>0.7151135340300212</c:v>
                </c:pt>
                <c:pt idx="5">
                  <c:v>0.7048348020319769</c:v>
                </c:pt>
                <c:pt idx="6">
                  <c:v>0.70848035543264265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6C0-B74E-89FE-C51E72E302FC}"/>
            </c:ext>
          </c:extLst>
        </c:ser>
        <c:ser>
          <c:idx val="2"/>
          <c:order val="2"/>
          <c:tx>
            <c:strRef>
              <c:f>India!$A$47</c:f>
              <c:strCache>
                <c:ptCount val="1"/>
                <c:pt idx="0">
                  <c:v>Financial Net Worth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0.12164948453608247"/>
                  <c:y val="-9.2561983471074499E-2"/>
                </c:manualLayout>
              </c:layout>
              <c:tx>
                <c:rich>
                  <a:bodyPr/>
                  <a:lstStyle/>
                  <a:p>
                    <a:fld id="{0246C78E-79A3-BB4A-B9BC-CD1125093825}" type="SERIESNAME">
                      <a:rPr lang="en-US"/>
                      <a:pPr/>
                      <a:t>[SERIES NAME]</a:t>
                    </a:fld>
                    <a:r>
                      <a:rPr lang="en-US" baseline="0"/>
                      <a:t>, </a:t>
                    </a:r>
                  </a:p>
                  <a:p>
                    <a:fld id="{BD4D2087-C4D0-0B4D-AF1D-64A0579ACECC}" type="VALUE">
                      <a:rPr lang="en-US" baseline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6C0-B74E-89FE-C51E72E302F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India!$AG$2:$AM$2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India!$AG$47:$AM$47</c:f>
              <c:numCache>
                <c:formatCode>0.00%</c:formatCode>
                <c:ptCount val="7"/>
                <c:pt idx="0">
                  <c:v>-0.42740825735106447</c:v>
                </c:pt>
                <c:pt idx="1">
                  <c:v>-0.42881932945536572</c:v>
                </c:pt>
                <c:pt idx="2">
                  <c:v>-0.43118325620049613</c:v>
                </c:pt>
                <c:pt idx="3">
                  <c:v>-0.43577829951997293</c:v>
                </c:pt>
                <c:pt idx="4">
                  <c:v>-0.44613187880712313</c:v>
                </c:pt>
                <c:pt idx="5">
                  <c:v>-0.44553962696168775</c:v>
                </c:pt>
                <c:pt idx="6">
                  <c:v>-0.4516960798105511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6C0-B74E-89FE-C51E72E302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66958184"/>
        <c:axId val="-2068172648"/>
      </c:lineChart>
      <c:catAx>
        <c:axId val="-2066958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-2068172648"/>
        <c:crosses val="autoZero"/>
        <c:auto val="1"/>
        <c:lblAlgn val="ctr"/>
        <c:lblOffset val="100"/>
        <c:noMultiLvlLbl val="0"/>
      </c:catAx>
      <c:valAx>
        <c:axId val="-2068172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066958184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US"/>
              <a:t>India Financial Institutions, % to GDP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India!$A$50</c:f>
              <c:strCache>
                <c:ptCount val="1"/>
                <c:pt idx="0">
                  <c:v>Financial Assets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India!$AG$2:$AM$2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India!$AG$50:$AM$50</c:f>
              <c:numCache>
                <c:formatCode>0.00%</c:formatCode>
                <c:ptCount val="7"/>
                <c:pt idx="0">
                  <c:v>2.0466384002770752</c:v>
                </c:pt>
                <c:pt idx="1">
                  <c:v>2.0691489413229656</c:v>
                </c:pt>
                <c:pt idx="2">
                  <c:v>2.0798118971955946</c:v>
                </c:pt>
                <c:pt idx="3">
                  <c:v>2.0829598785732748</c:v>
                </c:pt>
                <c:pt idx="4">
                  <c:v>2.1076081931111275</c:v>
                </c:pt>
                <c:pt idx="5">
                  <c:v>2.0962462096160692</c:v>
                </c:pt>
                <c:pt idx="6">
                  <c:v>2.1318233283030432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A0E-004C-95D8-C4493629506F}"/>
            </c:ext>
          </c:extLst>
        </c:ser>
        <c:ser>
          <c:idx val="1"/>
          <c:order val="1"/>
          <c:tx>
            <c:strRef>
              <c:f>India!$A$51</c:f>
              <c:strCache>
                <c:ptCount val="1"/>
                <c:pt idx="0">
                  <c:v>Liabilities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India!$AG$2:$AM$2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India!$AG$51:$AM$51</c:f>
              <c:numCache>
                <c:formatCode>0.00%</c:formatCode>
                <c:ptCount val="7"/>
                <c:pt idx="0">
                  <c:v>1.9379675309689028</c:v>
                </c:pt>
                <c:pt idx="1">
                  <c:v>1.9487064562832201</c:v>
                </c:pt>
                <c:pt idx="2">
                  <c:v>1.9553045966419549</c:v>
                </c:pt>
                <c:pt idx="3">
                  <c:v>1.9450223157651112</c:v>
                </c:pt>
                <c:pt idx="4">
                  <c:v>1.9768779197523985</c:v>
                </c:pt>
                <c:pt idx="5">
                  <c:v>1.9514458101591787</c:v>
                </c:pt>
                <c:pt idx="6">
                  <c:v>1.9750915912452913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A0E-004C-95D8-C4493629506F}"/>
            </c:ext>
          </c:extLst>
        </c:ser>
        <c:ser>
          <c:idx val="2"/>
          <c:order val="2"/>
          <c:tx>
            <c:strRef>
              <c:f>India!$A$52</c:f>
              <c:strCache>
                <c:ptCount val="1"/>
                <c:pt idx="0">
                  <c:v>Financial Net Worth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9.3877641533962594E-2"/>
                  <c:y val="-6.3439065108514311E-2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0E-004C-95D8-C4493629506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India!$AG$2:$AM$2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India!$AG$52:$AM$52</c:f>
              <c:numCache>
                <c:formatCode>0.00%</c:formatCode>
                <c:ptCount val="7"/>
                <c:pt idx="0">
                  <c:v>0.10867086930817249</c:v>
                </c:pt>
                <c:pt idx="1">
                  <c:v>0.12044248503974525</c:v>
                </c:pt>
                <c:pt idx="2">
                  <c:v>0.12450730055363979</c:v>
                </c:pt>
                <c:pt idx="3">
                  <c:v>0.13793756280816374</c:v>
                </c:pt>
                <c:pt idx="4">
                  <c:v>0.13073027335872897</c:v>
                </c:pt>
                <c:pt idx="5">
                  <c:v>0.1448003994568906</c:v>
                </c:pt>
                <c:pt idx="6">
                  <c:v>0.15673173705775204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A0E-004C-95D8-C449362950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052530856"/>
        <c:axId val="-2052527656"/>
      </c:lineChart>
      <c:catAx>
        <c:axId val="-2052530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-2052527656"/>
        <c:crosses val="autoZero"/>
        <c:auto val="1"/>
        <c:lblAlgn val="ctr"/>
        <c:lblOffset val="100"/>
        <c:noMultiLvlLbl val="0"/>
      </c:catAx>
      <c:valAx>
        <c:axId val="-2052527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solidFill>
              <a:schemeClr val="bg2">
                <a:lumMod val="75000"/>
              </a:schemeClr>
            </a:solidFill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052530856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All Sectors, % to GDP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India!$A$67:$AF$67</c:f>
              <c:strCache>
                <c:ptCount val="32"/>
                <c:pt idx="0">
                  <c:v>Financial Net Worth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3.5799563038614292E-2"/>
                  <c:y val="0.17122040072859737"/>
                </c:manualLayout>
              </c:layout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591-7C4C-82C3-B610111CAA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India!$AG$64:$AM$64</c:f>
              <c:numCache>
                <c:formatCode>General</c:formatCod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India!$AG$67:$AM$67</c:f>
              <c:numCache>
                <c:formatCode>0.00%</c:formatCode>
                <c:ptCount val="7"/>
                <c:pt idx="0">
                  <c:v>0.17140414492489864</c:v>
                </c:pt>
                <c:pt idx="1">
                  <c:v>0.12873667263145383</c:v>
                </c:pt>
                <c:pt idx="2">
                  <c:v>0.11055838963799614</c:v>
                </c:pt>
                <c:pt idx="3">
                  <c:v>0.12252180428253223</c:v>
                </c:pt>
                <c:pt idx="4">
                  <c:v>0.10924209458348899</c:v>
                </c:pt>
                <c:pt idx="5">
                  <c:v>0.14312563489134883</c:v>
                </c:pt>
                <c:pt idx="6">
                  <c:v>0.1724769185002793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91-7C4C-82C3-B610111CAA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24854080"/>
        <c:axId val="1924260656"/>
      </c:lineChart>
      <c:catAx>
        <c:axId val="1924854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2">
                <a:lumMod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4260656"/>
        <c:crosses val="autoZero"/>
        <c:auto val="1"/>
        <c:lblAlgn val="ctr"/>
        <c:lblOffset val="100"/>
        <c:noMultiLvlLbl val="0"/>
      </c:catAx>
      <c:valAx>
        <c:axId val="1924260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4854080"/>
        <c:crosses val="autoZero"/>
        <c:crossBetween val="between"/>
      </c:valAx>
      <c:spPr>
        <a:noFill/>
        <a:ln>
          <a:solidFill>
            <a:schemeClr val="bg2">
              <a:lumMod val="75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India Public and Private Debt to GDP</a:t>
            </a:r>
          </a:p>
        </c:rich>
      </c:tx>
      <c:layout>
        <c:manualLayout>
          <c:xMode val="edge"/>
          <c:yMode val="edge"/>
          <c:x val="0.26841585952198449"/>
          <c:y val="4.564966270333686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1922756001419406E-2"/>
          <c:y val="0.15425301043418699"/>
          <c:w val="0.86697442686920756"/>
          <c:h val="0.718639239093223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'Debt Charts'!$G$3</c:f>
              <c:strCache>
                <c:ptCount val="1"/>
                <c:pt idx="0">
                  <c:v>Public Debt to GDP</c:v>
                </c:pt>
              </c:strCache>
            </c:strRef>
          </c:tx>
          <c:invertIfNegative val="0"/>
          <c:cat>
            <c:numRef>
              <c:f>'Debt Charts'!$F$5:$F$73</c:f>
              <c:numCache>
                <c:formatCode>General</c:formatCode>
                <c:ptCount val="69"/>
                <c:pt idx="0">
                  <c:v>1951</c:v>
                </c:pt>
                <c:pt idx="1">
                  <c:v>1952</c:v>
                </c:pt>
                <c:pt idx="2">
                  <c:v>1953</c:v>
                </c:pt>
                <c:pt idx="3">
                  <c:v>1954</c:v>
                </c:pt>
                <c:pt idx="4">
                  <c:v>1955</c:v>
                </c:pt>
                <c:pt idx="5">
                  <c:v>1956</c:v>
                </c:pt>
                <c:pt idx="6">
                  <c:v>1957</c:v>
                </c:pt>
                <c:pt idx="7">
                  <c:v>1958</c:v>
                </c:pt>
                <c:pt idx="8">
                  <c:v>1959</c:v>
                </c:pt>
                <c:pt idx="9">
                  <c:v>1960</c:v>
                </c:pt>
                <c:pt idx="10">
                  <c:v>1961</c:v>
                </c:pt>
                <c:pt idx="11">
                  <c:v>1962</c:v>
                </c:pt>
                <c:pt idx="12">
                  <c:v>1963</c:v>
                </c:pt>
                <c:pt idx="13">
                  <c:v>1964</c:v>
                </c:pt>
                <c:pt idx="14">
                  <c:v>1965</c:v>
                </c:pt>
                <c:pt idx="15">
                  <c:v>1966</c:v>
                </c:pt>
                <c:pt idx="16">
                  <c:v>1967</c:v>
                </c:pt>
                <c:pt idx="17">
                  <c:v>1968</c:v>
                </c:pt>
                <c:pt idx="18">
                  <c:v>1969</c:v>
                </c:pt>
                <c:pt idx="19">
                  <c:v>1970</c:v>
                </c:pt>
                <c:pt idx="20">
                  <c:v>1971</c:v>
                </c:pt>
                <c:pt idx="21">
                  <c:v>1972</c:v>
                </c:pt>
                <c:pt idx="22">
                  <c:v>1973</c:v>
                </c:pt>
                <c:pt idx="23">
                  <c:v>1974</c:v>
                </c:pt>
                <c:pt idx="24">
                  <c:v>1975</c:v>
                </c:pt>
                <c:pt idx="25">
                  <c:v>1976</c:v>
                </c:pt>
                <c:pt idx="26">
                  <c:v>1977</c:v>
                </c:pt>
                <c:pt idx="27">
                  <c:v>1978</c:v>
                </c:pt>
                <c:pt idx="28">
                  <c:v>1979</c:v>
                </c:pt>
                <c:pt idx="29">
                  <c:v>1980</c:v>
                </c:pt>
                <c:pt idx="30">
                  <c:v>1981</c:v>
                </c:pt>
                <c:pt idx="31">
                  <c:v>1982</c:v>
                </c:pt>
                <c:pt idx="32">
                  <c:v>1983</c:v>
                </c:pt>
                <c:pt idx="33">
                  <c:v>1984</c:v>
                </c:pt>
                <c:pt idx="34">
                  <c:v>1985</c:v>
                </c:pt>
                <c:pt idx="35">
                  <c:v>1986</c:v>
                </c:pt>
                <c:pt idx="36">
                  <c:v>1987</c:v>
                </c:pt>
                <c:pt idx="37">
                  <c:v>1988</c:v>
                </c:pt>
                <c:pt idx="38">
                  <c:v>1989</c:v>
                </c:pt>
                <c:pt idx="39">
                  <c:v>1990</c:v>
                </c:pt>
                <c:pt idx="40">
                  <c:v>1991</c:v>
                </c:pt>
                <c:pt idx="41">
                  <c:v>1992</c:v>
                </c:pt>
                <c:pt idx="42">
                  <c:v>1993</c:v>
                </c:pt>
                <c:pt idx="43">
                  <c:v>1994</c:v>
                </c:pt>
                <c:pt idx="44">
                  <c:v>1995</c:v>
                </c:pt>
                <c:pt idx="45">
                  <c:v>1996</c:v>
                </c:pt>
                <c:pt idx="46">
                  <c:v>1997</c:v>
                </c:pt>
                <c:pt idx="47">
                  <c:v>1998</c:v>
                </c:pt>
                <c:pt idx="48">
                  <c:v>1999</c:v>
                </c:pt>
                <c:pt idx="49">
                  <c:v>2000</c:v>
                </c:pt>
                <c:pt idx="50">
                  <c:v>2001</c:v>
                </c:pt>
                <c:pt idx="51">
                  <c:v>2002</c:v>
                </c:pt>
                <c:pt idx="52">
                  <c:v>2003</c:v>
                </c:pt>
                <c:pt idx="53">
                  <c:v>2004</c:v>
                </c:pt>
                <c:pt idx="54">
                  <c:v>2005</c:v>
                </c:pt>
                <c:pt idx="55">
                  <c:v>2006</c:v>
                </c:pt>
                <c:pt idx="56">
                  <c:v>2007</c:v>
                </c:pt>
                <c:pt idx="57">
                  <c:v>2008</c:v>
                </c:pt>
                <c:pt idx="58">
                  <c:v>2009</c:v>
                </c:pt>
                <c:pt idx="59">
                  <c:v>2010</c:v>
                </c:pt>
                <c:pt idx="60">
                  <c:v>2011</c:v>
                </c:pt>
                <c:pt idx="61">
                  <c:v>2012</c:v>
                </c:pt>
                <c:pt idx="62">
                  <c:v>2013</c:v>
                </c:pt>
                <c:pt idx="63">
                  <c:v>2014</c:v>
                </c:pt>
                <c:pt idx="64">
                  <c:v>2015</c:v>
                </c:pt>
                <c:pt idx="65">
                  <c:v>2016</c:v>
                </c:pt>
                <c:pt idx="66">
                  <c:v>2017</c:v>
                </c:pt>
                <c:pt idx="67">
                  <c:v>2018</c:v>
                </c:pt>
                <c:pt idx="68">
                  <c:v>2019</c:v>
                </c:pt>
              </c:numCache>
            </c:numRef>
          </c:cat>
          <c:val>
            <c:numRef>
              <c:f>'Debt Charts'!$G$5:$G$73</c:f>
              <c:numCache>
                <c:formatCode>0%</c:formatCode>
                <c:ptCount val="69"/>
                <c:pt idx="0">
                  <c:v>0.25177432296890673</c:v>
                </c:pt>
                <c:pt idx="1">
                  <c:v>0.26388536335721596</c:v>
                </c:pt>
                <c:pt idx="2">
                  <c:v>0.24646240601503761</c:v>
                </c:pt>
                <c:pt idx="3">
                  <c:v>0.24862065541211517</c:v>
                </c:pt>
                <c:pt idx="4">
                  <c:v>0.2962537764350453</c:v>
                </c:pt>
                <c:pt idx="5">
                  <c:v>0.25479541734860883</c:v>
                </c:pt>
                <c:pt idx="6">
                  <c:v>0.27382539682539686</c:v>
                </c:pt>
                <c:pt idx="7">
                  <c:v>0.23732237228420436</c:v>
                </c:pt>
                <c:pt idx="8">
                  <c:v>0.33584854631507777</c:v>
                </c:pt>
                <c:pt idx="9">
                  <c:v>0.38165059706278004</c:v>
                </c:pt>
                <c:pt idx="10">
                  <c:v>0.40707456805938891</c:v>
                </c:pt>
                <c:pt idx="11">
                  <c:v>0.40023994848886596</c:v>
                </c:pt>
                <c:pt idx="12">
                  <c:v>0.39134377154255373</c:v>
                </c:pt>
                <c:pt idx="13">
                  <c:v>0.37356429359004256</c:v>
                </c:pt>
                <c:pt idx="14">
                  <c:v>0.40535716379848863</c:v>
                </c:pt>
                <c:pt idx="15">
                  <c:v>0.40190043558818095</c:v>
                </c:pt>
                <c:pt idx="16">
                  <c:v>0.37579886331910928</c:v>
                </c:pt>
                <c:pt idx="17">
                  <c:v>0.44532876273819616</c:v>
                </c:pt>
                <c:pt idx="18">
                  <c:v>0.42826351518803446</c:v>
                </c:pt>
                <c:pt idx="19">
                  <c:v>0.36807579485670305</c:v>
                </c:pt>
                <c:pt idx="20">
                  <c:v>0.36863109527852567</c:v>
                </c:pt>
                <c:pt idx="21">
                  <c:v>0.3688854607831159</c:v>
                </c:pt>
                <c:pt idx="22">
                  <c:v>0.33257912241174209</c:v>
                </c:pt>
                <c:pt idx="23">
                  <c:v>0.26798432025387009</c:v>
                </c:pt>
                <c:pt idx="24">
                  <c:v>0.26797219638091396</c:v>
                </c:pt>
                <c:pt idx="25">
                  <c:v>0.32606058357053214</c:v>
                </c:pt>
                <c:pt idx="26">
                  <c:v>0.30782861576617132</c:v>
                </c:pt>
                <c:pt idx="27">
                  <c:v>0.3141108672280592</c:v>
                </c:pt>
                <c:pt idx="28">
                  <c:v>0.3272707842077146</c:v>
                </c:pt>
                <c:pt idx="29">
                  <c:v>0.30099077438216132</c:v>
                </c:pt>
                <c:pt idx="30">
                  <c:v>0.29143916665750075</c:v>
                </c:pt>
                <c:pt idx="31">
                  <c:v>0.32933660245326307</c:v>
                </c:pt>
                <c:pt idx="32">
                  <c:v>0.30489494769361214</c:v>
                </c:pt>
                <c:pt idx="33">
                  <c:v>0.31165781374820367</c:v>
                </c:pt>
                <c:pt idx="34">
                  <c:v>0.32904522568480588</c:v>
                </c:pt>
                <c:pt idx="35">
                  <c:v>0.35150968473517019</c:v>
                </c:pt>
                <c:pt idx="36">
                  <c:v>0.3542905875651664</c:v>
                </c:pt>
                <c:pt idx="37">
                  <c:v>0.32169912520640731</c:v>
                </c:pt>
                <c:pt idx="38">
                  <c:v>0.32451697459365286</c:v>
                </c:pt>
                <c:pt idx="39">
                  <c:v>0.32019064971545497</c:v>
                </c:pt>
                <c:pt idx="40">
                  <c:v>0.75332246392963653</c:v>
                </c:pt>
                <c:pt idx="41">
                  <c:v>0.77405382511098608</c:v>
                </c:pt>
                <c:pt idx="42">
                  <c:v>0.76978192997727113</c:v>
                </c:pt>
                <c:pt idx="43">
                  <c:v>0.73464402129741257</c:v>
                </c:pt>
                <c:pt idx="44">
                  <c:v>0.69653840131274625</c:v>
                </c:pt>
                <c:pt idx="45">
                  <c:v>0.65976645274057433</c:v>
                </c:pt>
                <c:pt idx="46">
                  <c:v>0.71175789408501267</c:v>
                </c:pt>
                <c:pt idx="47">
                  <c:v>0.71574176925499999</c:v>
                </c:pt>
                <c:pt idx="48">
                  <c:v>0.73986394676536638</c:v>
                </c:pt>
                <c:pt idx="49">
                  <c:v>0.76578654493252751</c:v>
                </c:pt>
                <c:pt idx="50">
                  <c:v>0.82333108845998138</c:v>
                </c:pt>
                <c:pt idx="51">
                  <c:v>0.86516114168128522</c:v>
                </c:pt>
                <c:pt idx="52">
                  <c:v>0.88748978269417289</c:v>
                </c:pt>
                <c:pt idx="53">
                  <c:v>0.87712621351521358</c:v>
                </c:pt>
                <c:pt idx="54">
                  <c:v>0.85278645599945291</c:v>
                </c:pt>
                <c:pt idx="55">
                  <c:v>0.81564147056452629</c:v>
                </c:pt>
                <c:pt idx="56">
                  <c:v>0.78143936556224114</c:v>
                </c:pt>
                <c:pt idx="57">
                  <c:v>0.76860972525094218</c:v>
                </c:pt>
                <c:pt idx="58">
                  <c:v>0.78098168370146648</c:v>
                </c:pt>
                <c:pt idx="59">
                  <c:v>0.71633232138790182</c:v>
                </c:pt>
                <c:pt idx="60">
                  <c:v>0.71721501602419713</c:v>
                </c:pt>
                <c:pt idx="61">
                  <c:v>0.71412435657566831</c:v>
                </c:pt>
                <c:pt idx="62">
                  <c:v>0.70666613895775188</c:v>
                </c:pt>
                <c:pt idx="63">
                  <c:v>0.69326927133444105</c:v>
                </c:pt>
                <c:pt idx="64">
                  <c:v>0.71882336726269669</c:v>
                </c:pt>
                <c:pt idx="65">
                  <c:v>0.70792133008727609</c:v>
                </c:pt>
                <c:pt idx="66">
                  <c:v>0.71809007876164122</c:v>
                </c:pt>
                <c:pt idx="67">
                  <c:v>0.69615214831748884</c:v>
                </c:pt>
                <c:pt idx="68">
                  <c:v>0.72216040873408982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D7-7345-B0E4-89F0D22450EA}"/>
            </c:ext>
          </c:extLst>
        </c:ser>
        <c:ser>
          <c:idx val="1"/>
          <c:order val="1"/>
          <c:tx>
            <c:strRef>
              <c:f>'Debt Charts'!$H$3</c:f>
              <c:strCache>
                <c:ptCount val="1"/>
                <c:pt idx="0">
                  <c:v>Private Debt to GDP</c:v>
                </c:pt>
              </c:strCache>
            </c:strRef>
          </c:tx>
          <c:spPr>
            <a:solidFill>
              <a:srgbClr val="FF0000">
                <a:alpha val="58000"/>
              </a:srgbClr>
            </a:solidFill>
          </c:spPr>
          <c:invertIfNegative val="0"/>
          <c:cat>
            <c:numRef>
              <c:f>'Debt Charts'!$F$5:$F$73</c:f>
              <c:numCache>
                <c:formatCode>General</c:formatCode>
                <c:ptCount val="69"/>
                <c:pt idx="0">
                  <c:v>1951</c:v>
                </c:pt>
                <c:pt idx="1">
                  <c:v>1952</c:v>
                </c:pt>
                <c:pt idx="2">
                  <c:v>1953</c:v>
                </c:pt>
                <c:pt idx="3">
                  <c:v>1954</c:v>
                </c:pt>
                <c:pt idx="4">
                  <c:v>1955</c:v>
                </c:pt>
                <c:pt idx="5">
                  <c:v>1956</c:v>
                </c:pt>
                <c:pt idx="6">
                  <c:v>1957</c:v>
                </c:pt>
                <c:pt idx="7">
                  <c:v>1958</c:v>
                </c:pt>
                <c:pt idx="8">
                  <c:v>1959</c:v>
                </c:pt>
                <c:pt idx="9">
                  <c:v>1960</c:v>
                </c:pt>
                <c:pt idx="10">
                  <c:v>1961</c:v>
                </c:pt>
                <c:pt idx="11">
                  <c:v>1962</c:v>
                </c:pt>
                <c:pt idx="12">
                  <c:v>1963</c:v>
                </c:pt>
                <c:pt idx="13">
                  <c:v>1964</c:v>
                </c:pt>
                <c:pt idx="14">
                  <c:v>1965</c:v>
                </c:pt>
                <c:pt idx="15">
                  <c:v>1966</c:v>
                </c:pt>
                <c:pt idx="16">
                  <c:v>1967</c:v>
                </c:pt>
                <c:pt idx="17">
                  <c:v>1968</c:v>
                </c:pt>
                <c:pt idx="18">
                  <c:v>1969</c:v>
                </c:pt>
                <c:pt idx="19">
                  <c:v>1970</c:v>
                </c:pt>
                <c:pt idx="20">
                  <c:v>1971</c:v>
                </c:pt>
                <c:pt idx="21">
                  <c:v>1972</c:v>
                </c:pt>
                <c:pt idx="22">
                  <c:v>1973</c:v>
                </c:pt>
                <c:pt idx="23">
                  <c:v>1974</c:v>
                </c:pt>
                <c:pt idx="24">
                  <c:v>1975</c:v>
                </c:pt>
                <c:pt idx="25">
                  <c:v>1976</c:v>
                </c:pt>
                <c:pt idx="26">
                  <c:v>1977</c:v>
                </c:pt>
                <c:pt idx="27">
                  <c:v>1978</c:v>
                </c:pt>
                <c:pt idx="28">
                  <c:v>1979</c:v>
                </c:pt>
                <c:pt idx="29">
                  <c:v>1980</c:v>
                </c:pt>
                <c:pt idx="30">
                  <c:v>1981</c:v>
                </c:pt>
                <c:pt idx="31">
                  <c:v>1982</c:v>
                </c:pt>
                <c:pt idx="32">
                  <c:v>1983</c:v>
                </c:pt>
                <c:pt idx="33">
                  <c:v>1984</c:v>
                </c:pt>
                <c:pt idx="34">
                  <c:v>1985</c:v>
                </c:pt>
                <c:pt idx="35">
                  <c:v>1986</c:v>
                </c:pt>
                <c:pt idx="36">
                  <c:v>1987</c:v>
                </c:pt>
                <c:pt idx="37">
                  <c:v>1988</c:v>
                </c:pt>
                <c:pt idx="38">
                  <c:v>1989</c:v>
                </c:pt>
                <c:pt idx="39">
                  <c:v>1990</c:v>
                </c:pt>
                <c:pt idx="40">
                  <c:v>1991</c:v>
                </c:pt>
                <c:pt idx="41">
                  <c:v>1992</c:v>
                </c:pt>
                <c:pt idx="42">
                  <c:v>1993</c:v>
                </c:pt>
                <c:pt idx="43">
                  <c:v>1994</c:v>
                </c:pt>
                <c:pt idx="44">
                  <c:v>1995</c:v>
                </c:pt>
                <c:pt idx="45">
                  <c:v>1996</c:v>
                </c:pt>
                <c:pt idx="46">
                  <c:v>1997</c:v>
                </c:pt>
                <c:pt idx="47">
                  <c:v>1998</c:v>
                </c:pt>
                <c:pt idx="48">
                  <c:v>1999</c:v>
                </c:pt>
                <c:pt idx="49">
                  <c:v>2000</c:v>
                </c:pt>
                <c:pt idx="50">
                  <c:v>2001</c:v>
                </c:pt>
                <c:pt idx="51">
                  <c:v>2002</c:v>
                </c:pt>
                <c:pt idx="52">
                  <c:v>2003</c:v>
                </c:pt>
                <c:pt idx="53">
                  <c:v>2004</c:v>
                </c:pt>
                <c:pt idx="54">
                  <c:v>2005</c:v>
                </c:pt>
                <c:pt idx="55">
                  <c:v>2006</c:v>
                </c:pt>
                <c:pt idx="56">
                  <c:v>2007</c:v>
                </c:pt>
                <c:pt idx="57">
                  <c:v>2008</c:v>
                </c:pt>
                <c:pt idx="58">
                  <c:v>2009</c:v>
                </c:pt>
                <c:pt idx="59">
                  <c:v>2010</c:v>
                </c:pt>
                <c:pt idx="60">
                  <c:v>2011</c:v>
                </c:pt>
                <c:pt idx="61">
                  <c:v>2012</c:v>
                </c:pt>
                <c:pt idx="62">
                  <c:v>2013</c:v>
                </c:pt>
                <c:pt idx="63">
                  <c:v>2014</c:v>
                </c:pt>
                <c:pt idx="64">
                  <c:v>2015</c:v>
                </c:pt>
                <c:pt idx="65">
                  <c:v>2016</c:v>
                </c:pt>
                <c:pt idx="66">
                  <c:v>2017</c:v>
                </c:pt>
                <c:pt idx="67">
                  <c:v>2018</c:v>
                </c:pt>
                <c:pt idx="68">
                  <c:v>2019</c:v>
                </c:pt>
              </c:numCache>
            </c:numRef>
          </c:cat>
          <c:val>
            <c:numRef>
              <c:f>'Debt Charts'!$H$5:$H$73</c:f>
              <c:numCache>
                <c:formatCode>0%</c:formatCode>
                <c:ptCount val="69"/>
                <c:pt idx="0">
                  <c:v>0.12332998996990972</c:v>
                </c:pt>
                <c:pt idx="1">
                  <c:v>0.12258955987717503</c:v>
                </c:pt>
                <c:pt idx="2">
                  <c:v>0.11512218045112782</c:v>
                </c:pt>
                <c:pt idx="3">
                  <c:v>0.1307845084409136</c:v>
                </c:pt>
                <c:pt idx="4">
                  <c:v>0.14334860150082837</c:v>
                </c:pt>
                <c:pt idx="5">
                  <c:v>0.12889525368248772</c:v>
                </c:pt>
                <c:pt idx="6">
                  <c:v>0.13755555555555557</c:v>
                </c:pt>
                <c:pt idx="7">
                  <c:v>0.11169700528479153</c:v>
                </c:pt>
                <c:pt idx="8">
                  <c:v>0.14430696416497632</c:v>
                </c:pt>
                <c:pt idx="9">
                  <c:v>0.13735802469135802</c:v>
                </c:pt>
                <c:pt idx="10">
                  <c:v>0.13464493597206054</c:v>
                </c:pt>
                <c:pt idx="11">
                  <c:v>0.13801948051948051</c:v>
                </c:pt>
                <c:pt idx="12">
                  <c:v>0.13262241054613935</c:v>
                </c:pt>
                <c:pt idx="13">
                  <c:v>0.12454178441663302</c:v>
                </c:pt>
                <c:pt idx="14">
                  <c:v>0.13076481835564055</c:v>
                </c:pt>
                <c:pt idx="15">
                  <c:v>0.12862022319918837</c:v>
                </c:pt>
                <c:pt idx="16">
                  <c:v>0.12012424154868535</c:v>
                </c:pt>
                <c:pt idx="17">
                  <c:v>0.12420779929097354</c:v>
                </c:pt>
                <c:pt idx="18">
                  <c:v>0.12798712552612032</c:v>
                </c:pt>
                <c:pt idx="19">
                  <c:v>0.13015625171678846</c:v>
                </c:pt>
                <c:pt idx="20">
                  <c:v>0.1411662418257181</c:v>
                </c:pt>
                <c:pt idx="21">
                  <c:v>0.14718381367886454</c:v>
                </c:pt>
                <c:pt idx="22">
                  <c:v>0.14872840526737729</c:v>
                </c:pt>
                <c:pt idx="23">
                  <c:v>0.13655404669633009</c:v>
                </c:pt>
                <c:pt idx="24">
                  <c:v>0.15218757184621184</c:v>
                </c:pt>
                <c:pt idx="25">
                  <c:v>0.20015441926547722</c:v>
                </c:pt>
                <c:pt idx="26">
                  <c:v>0.20366574512821503</c:v>
                </c:pt>
                <c:pt idx="27">
                  <c:v>0.22351796747225094</c:v>
                </c:pt>
                <c:pt idx="28">
                  <c:v>0.24179047314258037</c:v>
                </c:pt>
                <c:pt idx="29">
                  <c:v>0.2275993553760014</c:v>
                </c:pt>
                <c:pt idx="30">
                  <c:v>0.23540338561923566</c:v>
                </c:pt>
                <c:pt idx="31">
                  <c:v>0.25220391574921075</c:v>
                </c:pt>
                <c:pt idx="32">
                  <c:v>0.25214941651975031</c:v>
                </c:pt>
                <c:pt idx="33">
                  <c:v>0.2658628727770157</c:v>
                </c:pt>
                <c:pt idx="34">
                  <c:v>0.26585055389169066</c:v>
                </c:pt>
                <c:pt idx="35">
                  <c:v>0.27156735115239028</c:v>
                </c:pt>
                <c:pt idx="36">
                  <c:v>0.27241712362532183</c:v>
                </c:pt>
                <c:pt idx="37">
                  <c:v>0.28522335091868245</c:v>
                </c:pt>
                <c:pt idx="38">
                  <c:v>0.28814201472437201</c:v>
                </c:pt>
                <c:pt idx="39">
                  <c:v>0.28287733521862224</c:v>
                </c:pt>
                <c:pt idx="40">
                  <c:v>0.2648190420468613</c:v>
                </c:pt>
                <c:pt idx="41">
                  <c:v>0.27770033653908904</c:v>
                </c:pt>
                <c:pt idx="42">
                  <c:v>0.26351441701532818</c:v>
                </c:pt>
                <c:pt idx="43">
                  <c:v>0.25856547411376746</c:v>
                </c:pt>
                <c:pt idx="44">
                  <c:v>0.26855923464874581</c:v>
                </c:pt>
                <c:pt idx="45">
                  <c:v>0.26225991143362404</c:v>
                </c:pt>
                <c:pt idx="46">
                  <c:v>0.27931407870397262</c:v>
                </c:pt>
                <c:pt idx="47">
                  <c:v>0.28289653239502083</c:v>
                </c:pt>
                <c:pt idx="48">
                  <c:v>0.30272725630599751</c:v>
                </c:pt>
                <c:pt idx="49">
                  <c:v>0.32431987152100639</c:v>
                </c:pt>
                <c:pt idx="50">
                  <c:v>0.33285171825823445</c:v>
                </c:pt>
                <c:pt idx="51">
                  <c:v>0.36633847218848042</c:v>
                </c:pt>
                <c:pt idx="52">
                  <c:v>0.36697943155323193</c:v>
                </c:pt>
                <c:pt idx="53">
                  <c:v>0.4041029745617099</c:v>
                </c:pt>
                <c:pt idx="54">
                  <c:v>0.45298138962899293</c:v>
                </c:pt>
                <c:pt idx="55">
                  <c:v>0.50268388812611497</c:v>
                </c:pt>
                <c:pt idx="56">
                  <c:v>0.5282129188227177</c:v>
                </c:pt>
                <c:pt idx="57">
                  <c:v>0.56647334946383565</c:v>
                </c:pt>
                <c:pt idx="58">
                  <c:v>0.5657305018314881</c:v>
                </c:pt>
                <c:pt idx="59">
                  <c:v>0.59259486845591969</c:v>
                </c:pt>
                <c:pt idx="60">
                  <c:v>0.59796312549882824</c:v>
                </c:pt>
                <c:pt idx="61">
                  <c:v>0.60895544056827167</c:v>
                </c:pt>
                <c:pt idx="62">
                  <c:v>0.61362677993928805</c:v>
                </c:pt>
                <c:pt idx="63">
                  <c:v>0.59835102220575598</c:v>
                </c:pt>
                <c:pt idx="64">
                  <c:v>0.60188204979070803</c:v>
                </c:pt>
                <c:pt idx="65">
                  <c:v>0.56047538361073879</c:v>
                </c:pt>
                <c:pt idx="66">
                  <c:v>0.54809357957158944</c:v>
                </c:pt>
                <c:pt idx="67">
                  <c:v>0.56069396125677362</c:v>
                </c:pt>
                <c:pt idx="68">
                  <c:v>0.56298392166080558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D7-7345-B0E4-89F0D22450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10776768"/>
        <c:axId val="1"/>
      </c:barChart>
      <c:catAx>
        <c:axId val="2010776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crossAx val="2010776768"/>
        <c:crosses val="autoZero"/>
        <c:crossBetween val="between"/>
      </c:valAx>
      <c:spPr>
        <a:ln>
          <a:solidFill>
            <a:schemeClr val="bg1">
              <a:lumMod val="75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30648526235105567"/>
          <c:y val="0.94512865195129292"/>
          <c:w val="0.38348951292592853"/>
          <c:h val="5.1813505403515106E-2"/>
        </c:manualLayout>
      </c:layout>
      <c:overlay val="0"/>
    </c:legend>
    <c:plotVisOnly val="1"/>
    <c:dispBlanksAs val="gap"/>
    <c:showDLblsOverMax val="0"/>
  </c:chart>
  <c:spPr>
    <a:solidFill>
      <a:schemeClr val="lt1"/>
    </a:solidFill>
    <a:ln w="381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8D07F-0B80-F345-BC18-DF9270EC8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9A6991-F57C-3545-91E0-967736C570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F4714-693F-EA40-9F1B-B67D04174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7396-6186-BF4F-B60E-7EBEA1DEF0D8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46395-F1E3-0B4B-976C-6E1DD1F40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77123-9866-164C-A3DA-2278D3D74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82AC-198A-B44C-BDC3-270210C2A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0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58D3F-9DF2-2D41-94AB-BDDD11819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AE85C3-F177-B842-8537-3CCA4D016E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EC34D-15A4-A44B-9E54-78087F011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7396-6186-BF4F-B60E-7EBEA1DEF0D8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DBF73-BD8B-B147-91A1-BAB9922AA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B69E3-5C30-1548-86DF-35BF36BCE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82AC-198A-B44C-BDC3-270210C2A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8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D643D2-FAA8-D94F-AC8E-559F3E5EAF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BC1606-8676-5642-A22E-C10DFD3F79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190C8-179D-BF47-A921-4FCC1DEE9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7396-6186-BF4F-B60E-7EBEA1DEF0D8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C21AD-0CF1-4B43-BDF2-5A9C632CE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78A39-CA9F-7C4E-9139-F6EAC70CD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82AC-198A-B44C-BDC3-270210C2A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0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07741-C08C-8D42-88FC-ECDEF1049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88AD0-CC67-534F-BB9D-D69460186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7E8FC-CF5B-7A4B-BDB0-9DAF93DDE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7396-6186-BF4F-B60E-7EBEA1DEF0D8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FF5F0-88CE-9340-BF47-CA8E40B75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C3518-C48D-9246-AD41-D1C902C14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82AC-198A-B44C-BDC3-270210C2A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89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D49A6-2D20-964D-A80B-90DB217B2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2E4522-1806-174D-863E-6F0A040E2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A0E49-BE75-D442-A138-C25D208E2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7396-6186-BF4F-B60E-7EBEA1DEF0D8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C6BB0-16E3-8942-96BB-3E0894F34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86EF2-25D3-CB4A-9ACB-E256499C3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82AC-198A-B44C-BDC3-270210C2A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44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3C933-7AF7-C546-9740-EA4D61A99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50A4C-628F-0842-B718-91FA0AEA28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F44E2E-CD41-5B45-9337-12D589A897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FB50A7-8E27-B146-8F99-CFB3FB7B2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7396-6186-BF4F-B60E-7EBEA1DEF0D8}" type="datetimeFigureOut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17F829-E035-E94F-A126-9AA138151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F2C9B9-C98E-9F48-B757-466FA3748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82AC-198A-B44C-BDC3-270210C2A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6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11808-E5D2-F348-8D96-F4A61C969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3514E4-F68D-EB40-850C-53E4C7C53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D1ACB5-91E1-F74A-89D7-5BB4CC7FFB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523F62-B2D8-9D40-A9AD-242B5EBF21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119409-19D2-7247-873B-68F51C67B8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F7FF63-A10A-B240-9F92-9A7D7C56C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7396-6186-BF4F-B60E-7EBEA1DEF0D8}" type="datetimeFigureOut">
              <a:rPr lang="en-US" smtClean="0"/>
              <a:t>9/9/20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8F9DC3-3745-8C49-B1AF-86D0DE6EF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33DE6F-3A21-1D42-8281-D99E3F888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82AC-198A-B44C-BDC3-270210C2A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63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AB10B-956A-2F41-AB4F-A0ED05732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8E4799-0161-4B42-9390-0BD3854FE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7396-6186-BF4F-B60E-7EBEA1DEF0D8}" type="datetimeFigureOut">
              <a:rPr lang="en-US" smtClean="0"/>
              <a:t>9/9/20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8371FA-1A16-F848-BA82-25BDB5E19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686E7E-890D-A344-9BEF-008ED1A66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82AC-198A-B44C-BDC3-270210C2A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144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181944-BEDD-A64A-9FDA-43308BF09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7396-6186-BF4F-B60E-7EBEA1DEF0D8}" type="datetimeFigureOut">
              <a:rPr lang="en-US" smtClean="0"/>
              <a:t>9/9/20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DC1B8F-4B39-AE49-B016-AA66E9B93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21893C-BFE9-F44B-8FCD-A7406ADA8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82AC-198A-B44C-BDC3-270210C2A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76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4BAFE-10F1-F448-BFDF-887AE8508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03581-5BF6-6A4F-ABBD-364BE4093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55BC37-81C7-4240-998C-F893AC4C6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8401B-3631-4944-B67E-DBFB302EF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7396-6186-BF4F-B60E-7EBEA1DEF0D8}" type="datetimeFigureOut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5EE77-68F9-8F43-A0D3-D797ED2C2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59857E-629A-1F44-8AC9-873B46DBF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82AC-198A-B44C-BDC3-270210C2A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B4E21-A3B3-8540-9157-3340E64D6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45FB73-CA66-0849-94D8-07F18378A3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846806-4EEA-3D44-9916-C0C1BFB585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B6745-873D-234C-8516-A869B5BA2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07396-6186-BF4F-B60E-7EBEA1DEF0D8}" type="datetimeFigureOut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982149-C7AA-EF45-A5BB-B076275EF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8D619-A704-7A4F-8E44-F88ECEA97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82AC-198A-B44C-BDC3-270210C2A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07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2B392-7EFB-014C-A162-C8EDAF157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8269B5-A77F-E241-924E-8EA82974F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C3515-0B8F-464B-8C26-4E8B0A307E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07396-6186-BF4F-B60E-7EBEA1DEF0D8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301C2-D3E4-7D45-93C7-1E34E04851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09F49-F4E2-644C-BA85-0CA62F13A0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982AC-198A-B44C-BDC3-270210C2A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6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1CDEEE-2BC6-4ECA-8405-CC8CC674D8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0" t="16938" r="353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8805C0-0D96-E042-B673-8A2F0568F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pPr algn="l"/>
            <a:r>
              <a:rPr lang="en-US" sz="6600" dirty="0"/>
              <a:t>India</a:t>
            </a:r>
            <a:br>
              <a:rPr lang="en-US" sz="6600" dirty="0"/>
            </a:br>
            <a:r>
              <a:rPr lang="en-US" sz="6600" dirty="0"/>
              <a:t>Sector Balance Sheets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5F8EF5-A0B5-BD4B-9CBC-6A32B4454C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1" y="6398159"/>
            <a:ext cx="1143000" cy="190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5BDEC82-D75B-8742-B023-FA8B513BDA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3" y="6489592"/>
            <a:ext cx="2581275" cy="41397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B14FBE8-DA9A-124A-98EE-0FB861783FA4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368DE7B-2E01-0549-85C7-BCF6C5F7DD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73191" y="6593857"/>
            <a:ext cx="1811265" cy="26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4D8BDEA-98BF-D14C-8714-7FED601B01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2034003"/>
              </p:ext>
            </p:extLst>
          </p:nvPr>
        </p:nvGraphicFramePr>
        <p:xfrm>
          <a:off x="1360173" y="869810"/>
          <a:ext cx="9471654" cy="5118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554C86B4-DA21-A140-9810-4143369822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0C1316E-B315-B04F-B004-CFE98DB1FD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22E86B4-8D51-E14F-86EB-7AFFD6214865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C972292-17D2-4A45-887A-008A5DBBE8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071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77D110C-4606-6D47-A132-5014FA2F15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5243741"/>
              </p:ext>
            </p:extLst>
          </p:nvPr>
        </p:nvGraphicFramePr>
        <p:xfrm>
          <a:off x="1392556" y="768985"/>
          <a:ext cx="9406888" cy="5320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018B6FC-BB4A-6844-97AA-FCD9098C06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ABDE2F9-8FB5-584E-96AA-99FCE194C7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FF44C63-638D-0A43-AD24-816E5C00D1EF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B394EAC-6B73-6E40-8A93-E867B7B4FA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027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F51E35B-14E9-1B49-BDA9-A40CDD04BD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1484168"/>
              </p:ext>
            </p:extLst>
          </p:nvPr>
        </p:nvGraphicFramePr>
        <p:xfrm>
          <a:off x="1645937" y="894691"/>
          <a:ext cx="8900127" cy="5068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E3236AE5-441D-9242-B582-64A526BA17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FF3F869-F29E-AE4E-BA81-47E52B28C5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AE9684F-8B87-6345-80C7-21D8826E5D28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A6F2CB-97EB-2E42-B5F1-0C52A54B2C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952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A59FC65-F23D-5543-8CF6-8CFFEAB4CA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2735161"/>
              </p:ext>
            </p:extLst>
          </p:nvPr>
        </p:nvGraphicFramePr>
        <p:xfrm>
          <a:off x="1645285" y="815023"/>
          <a:ext cx="8901430" cy="5227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AB4E5F83-7020-D84E-8015-196EC720DF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C47DD5-A1CC-9E41-A934-9FB9A42BD4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F819E29-91E5-D94E-BEF9-F3EA056F3782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A17912-0BC6-1740-8094-302FB6350D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528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E735102-178B-364C-A27D-F085C5E58B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4317033"/>
              </p:ext>
            </p:extLst>
          </p:nvPr>
        </p:nvGraphicFramePr>
        <p:xfrm>
          <a:off x="1568452" y="893128"/>
          <a:ext cx="9055097" cy="5071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6516497-768C-954E-AA45-CF2BD84B89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5CC937E-5591-FF42-9969-C3022F5888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B4051CA-1675-1440-B37D-E5C00CE7EEFF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B971152-4DDC-0145-B1E8-B6EE82AD1E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651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A4423E4-4A16-F54B-AC6C-CD3AD18127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1961561"/>
              </p:ext>
            </p:extLst>
          </p:nvPr>
        </p:nvGraphicFramePr>
        <p:xfrm>
          <a:off x="1679577" y="888683"/>
          <a:ext cx="8832847" cy="5080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76FBA596-4B2E-FC48-B65A-113AD0882B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420EF37-AB0B-924E-AE9A-32A07D200F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B347F9A-7069-4B42-8156-B1BACE12F78E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EA1517-D52B-8546-9DEA-C303AB7AB8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603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E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FBA596-4B2E-FC48-B65A-113AD0882B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437411"/>
            <a:ext cx="1143000" cy="190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420EF37-AB0B-924E-AE9A-32A07D200F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70762"/>
            <a:ext cx="1824670" cy="307776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22C1C916-810B-104D-84CA-E44E8AB26A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4920787"/>
              </p:ext>
            </p:extLst>
          </p:nvPr>
        </p:nvGraphicFramePr>
        <p:xfrm>
          <a:off x="1818174" y="986883"/>
          <a:ext cx="8555652" cy="4884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F9934E30-7359-8F40-8E46-0F1369D52588}"/>
              </a:ext>
            </a:extLst>
          </p:cNvPr>
          <p:cNvSpPr/>
          <p:nvPr/>
        </p:nvSpPr>
        <p:spPr>
          <a:xfrm>
            <a:off x="9970412" y="6366482"/>
            <a:ext cx="22168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Proprietary. ©TYCHOS 2020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6ADC25E-A410-AC40-A131-73DB7E48E0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8400" y="6580704"/>
            <a:ext cx="2088480" cy="30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114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112</Words>
  <Application>Microsoft Macintosh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India Sector Balance Sheets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Sector Balance Sheets</dc:title>
  <dc:creator>Michael Grady</dc:creator>
  <cp:lastModifiedBy>Michael Grady</cp:lastModifiedBy>
  <cp:revision>8</cp:revision>
  <dcterms:created xsi:type="dcterms:W3CDTF">2020-08-26T12:21:22Z</dcterms:created>
  <dcterms:modified xsi:type="dcterms:W3CDTF">2020-09-09T15:28:55Z</dcterms:modified>
</cp:coreProperties>
</file>