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ECF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952"/>
  </p:normalViewPr>
  <p:slideViewPr>
    <p:cSldViewPr snapToGrid="0" snapToObjects="1">
      <p:cViewPr varScale="1">
        <p:scale>
          <a:sx n="90" d="100"/>
          <a:sy n="90" d="100"/>
        </p:scale>
        <p:origin x="232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michaelgrady/Dropbox/My%20Mac%20(Michael&#8217;s%20MacBook%20Air)/Documents/Big%207%20Balance%20Sheets%20&amp;%20GDP%20with%20charts%208-26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ichaelgrady/Dropbox/Big%207%20Balance%20Sheets%20&amp;%20GDP%20with%20charts%208-26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ichaelgrady/Dropbox/My%20Mac%20(Michael&#8217;s%20MacBook%20Air)/Documents/Big%207%20Balance%20Sheets%20&amp;%20GDP%20with%20charts%208-26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michaelgrady/Dropbox/My%20Mac%20(Michael&#8217;s%20MacBook%20Air)/Documents/Big%207%20Balance%20Sheets%20&amp;%20GDP%20with%20charts%208-26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michaelgrady/Dropbox/My%20Mac%20(Michael&#8217;s%20MacBook%20Air)/Documents/Big%207%20Balance%20Sheets%20&amp;%20GDP%20with%20charts%208-26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ichaelgrady/Dropbox/My%20Mac%20(Michael&#8217;s%20MacBook%20Air)/Documents/Big%207%20Balance%20Sheets%20&amp;%20GDP%20with%20charts%208-26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michaelgrady/Dropbox/My%20Mac%20(Michael&#8217;s%20MacBook%20Air)/Documents/Big%207%20Excel%20Files/China%20Historical%20Deb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US" dirty="0"/>
              <a:t>China Households, % to GDP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China!$A$43</c:f>
              <c:strCache>
                <c:ptCount val="1"/>
                <c:pt idx="0">
                  <c:v>Total Assets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China!$V$2:$AL$2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China!$V$43:$AL$43</c:f>
              <c:numCache>
                <c:formatCode>0.00%</c:formatCode>
                <c:ptCount val="17"/>
                <c:pt idx="0">
                  <c:v>3.00127068731604</c:v>
                </c:pt>
                <c:pt idx="1">
                  <c:v>3.0926001762337321</c:v>
                </c:pt>
                <c:pt idx="2">
                  <c:v>3.4606970823812406</c:v>
                </c:pt>
                <c:pt idx="3">
                  <c:v>3.5543048478885386</c:v>
                </c:pt>
                <c:pt idx="4">
                  <c:v>3.7749784903237211</c:v>
                </c:pt>
                <c:pt idx="5">
                  <c:v>3.9333268460329789</c:v>
                </c:pt>
                <c:pt idx="6">
                  <c:v>3.8810491504955835</c:v>
                </c:pt>
                <c:pt idx="7">
                  <c:v>3.9330023954455569</c:v>
                </c:pt>
                <c:pt idx="8">
                  <c:v>3.7708820212511034</c:v>
                </c:pt>
                <c:pt idx="9">
                  <c:v>4.2310714756208947</c:v>
                </c:pt>
                <c:pt idx="10">
                  <c:v>4.1033011271478914</c:v>
                </c:pt>
                <c:pt idx="11">
                  <c:v>4.1054131088014483</c:v>
                </c:pt>
                <c:pt idx="12">
                  <c:v>4.2205611448182259</c:v>
                </c:pt>
                <c:pt idx="13">
                  <c:v>4.3229729274943205</c:v>
                </c:pt>
                <c:pt idx="14">
                  <c:v>4.3752513664160437</c:v>
                </c:pt>
                <c:pt idx="15">
                  <c:v>4.6131628207065996</c:v>
                </c:pt>
                <c:pt idx="16">
                  <c:v>4.8378357057576888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25-9742-8148-171AF184539A}"/>
            </c:ext>
          </c:extLst>
        </c:ser>
        <c:ser>
          <c:idx val="1"/>
          <c:order val="1"/>
          <c:tx>
            <c:strRef>
              <c:f>China!$A$44</c:f>
              <c:strCache>
                <c:ptCount val="1"/>
                <c:pt idx="0">
                  <c:v>Financial Assets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China!$V$2:$AL$2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China!$V$44:$AL$44</c:f>
              <c:numCache>
                <c:formatCode>0.00%</c:formatCode>
                <c:ptCount val="17"/>
                <c:pt idx="0">
                  <c:v>1.1848791131108389</c:v>
                </c:pt>
                <c:pt idx="1">
                  <c:v>1.2816012210957652</c:v>
                </c:pt>
                <c:pt idx="2">
                  <c:v>1.3745537013075588</c:v>
                </c:pt>
                <c:pt idx="3">
                  <c:v>1.4787279568142295</c:v>
                </c:pt>
                <c:pt idx="4">
                  <c:v>1.5991464964171684</c:v>
                </c:pt>
                <c:pt idx="5">
                  <c:v>1.6268217746866855</c:v>
                </c:pt>
                <c:pt idx="6">
                  <c:v>1.6818404638552167</c:v>
                </c:pt>
                <c:pt idx="7">
                  <c:v>1.6913094630665146</c:v>
                </c:pt>
                <c:pt idx="8">
                  <c:v>1.8219594709558127</c:v>
                </c:pt>
                <c:pt idx="9">
                  <c:v>1.9600103501744677</c:v>
                </c:pt>
                <c:pt idx="10">
                  <c:v>1.9877705028844803</c:v>
                </c:pt>
                <c:pt idx="11">
                  <c:v>1.9649520441054049</c:v>
                </c:pt>
                <c:pt idx="12">
                  <c:v>2.0858829168855135</c:v>
                </c:pt>
                <c:pt idx="13">
                  <c:v>2.1500050266195272</c:v>
                </c:pt>
                <c:pt idx="14">
                  <c:v>2.2355281313766548</c:v>
                </c:pt>
                <c:pt idx="15">
                  <c:v>2.349853681501223</c:v>
                </c:pt>
                <c:pt idx="16">
                  <c:v>2.4435148607676558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825-9742-8148-171AF184539A}"/>
            </c:ext>
          </c:extLst>
        </c:ser>
        <c:ser>
          <c:idx val="2"/>
          <c:order val="2"/>
          <c:tx>
            <c:strRef>
              <c:f>China!$A$45</c:f>
              <c:strCache>
                <c:ptCount val="1"/>
                <c:pt idx="0">
                  <c:v>Non Financial Assets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China!$V$2:$AL$2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China!$V$45:$AL$45</c:f>
              <c:numCache>
                <c:formatCode>0.00%</c:formatCode>
                <c:ptCount val="17"/>
                <c:pt idx="0">
                  <c:v>1.816391574205201</c:v>
                </c:pt>
                <c:pt idx="1">
                  <c:v>1.8109989551379664</c:v>
                </c:pt>
                <c:pt idx="2">
                  <c:v>2.0861433810736818</c:v>
                </c:pt>
                <c:pt idx="3">
                  <c:v>2.0755768910743089</c:v>
                </c:pt>
                <c:pt idx="4">
                  <c:v>2.1758319939065527</c:v>
                </c:pt>
                <c:pt idx="5">
                  <c:v>2.3065050713462929</c:v>
                </c:pt>
                <c:pt idx="6">
                  <c:v>2.1992086866403668</c:v>
                </c:pt>
                <c:pt idx="7">
                  <c:v>2.2416929323790424</c:v>
                </c:pt>
                <c:pt idx="8">
                  <c:v>1.9489225502952909</c:v>
                </c:pt>
                <c:pt idx="9">
                  <c:v>2.2710611254464266</c:v>
                </c:pt>
                <c:pt idx="10">
                  <c:v>2.1155306242634113</c:v>
                </c:pt>
                <c:pt idx="11">
                  <c:v>2.1404610646960429</c:v>
                </c:pt>
                <c:pt idx="12">
                  <c:v>2.1346782279327119</c:v>
                </c:pt>
                <c:pt idx="13">
                  <c:v>2.1729679008747929</c:v>
                </c:pt>
                <c:pt idx="14">
                  <c:v>2.1397232350393884</c:v>
                </c:pt>
                <c:pt idx="15">
                  <c:v>2.2633091392053766</c:v>
                </c:pt>
                <c:pt idx="16">
                  <c:v>2.3943208449900331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825-9742-8148-171AF184539A}"/>
            </c:ext>
          </c:extLst>
        </c:ser>
        <c:ser>
          <c:idx val="3"/>
          <c:order val="3"/>
          <c:tx>
            <c:strRef>
              <c:f>China!$A$46</c:f>
              <c:strCache>
                <c:ptCount val="1"/>
                <c:pt idx="0">
                  <c:v>Liabilities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China!$V$2:$AL$2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China!$V$46:$AL$46</c:f>
              <c:numCache>
                <c:formatCode>0.00%</c:formatCode>
                <c:ptCount val="17"/>
                <c:pt idx="0">
                  <c:v>0.14108014639120406</c:v>
                </c:pt>
                <c:pt idx="1">
                  <c:v>0.15157378453245712</c:v>
                </c:pt>
                <c:pt idx="2">
                  <c:v>0.16732573951934893</c:v>
                </c:pt>
                <c:pt idx="3">
                  <c:v>0.18373740069185293</c:v>
                </c:pt>
                <c:pt idx="4">
                  <c:v>0.19554785689026261</c:v>
                </c:pt>
                <c:pt idx="5">
                  <c:v>0.18879287466988359</c:v>
                </c:pt>
                <c:pt idx="6">
                  <c:v>0.19512261525772076</c:v>
                </c:pt>
                <c:pt idx="7">
                  <c:v>0.20825165651260696</c:v>
                </c:pt>
                <c:pt idx="8">
                  <c:v>0.19912054320073075</c:v>
                </c:pt>
                <c:pt idx="9">
                  <c:v>0.26266460149541904</c:v>
                </c:pt>
                <c:pt idx="10">
                  <c:v>0.30512468899224082</c:v>
                </c:pt>
                <c:pt idx="11">
                  <c:v>0.31294438815248266</c:v>
                </c:pt>
                <c:pt idx="12">
                  <c:v>0.34147840617921205</c:v>
                </c:pt>
                <c:pt idx="13">
                  <c:v>0.3858494085299054</c:v>
                </c:pt>
                <c:pt idx="14">
                  <c:v>0.41711701554670449</c:v>
                </c:pt>
                <c:pt idx="15">
                  <c:v>0.46159350920395831</c:v>
                </c:pt>
                <c:pt idx="16">
                  <c:v>0.52928047263143785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825-9742-8148-171AF184539A}"/>
            </c:ext>
          </c:extLst>
        </c:ser>
        <c:ser>
          <c:idx val="4"/>
          <c:order val="4"/>
          <c:tx>
            <c:strRef>
              <c:f>China!$A$47</c:f>
              <c:strCache>
                <c:ptCount val="1"/>
                <c:pt idx="0">
                  <c:v>Net Worth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16"/>
              <c:layout>
                <c:manualLayout>
                  <c:x val="-7.8096606447057675E-3"/>
                  <c:y val="6.1729713056814579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825-9742-8148-171AF184539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China!$V$2:$AL$2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China!$V$47:$AL$47</c:f>
              <c:numCache>
                <c:formatCode>0.00%</c:formatCode>
                <c:ptCount val="17"/>
                <c:pt idx="0">
                  <c:v>2.8601905409248363</c:v>
                </c:pt>
                <c:pt idx="1">
                  <c:v>2.9410263917012749</c:v>
                </c:pt>
                <c:pt idx="2">
                  <c:v>3.2933713428618918</c:v>
                </c:pt>
                <c:pt idx="3">
                  <c:v>3.3705674471966858</c:v>
                </c:pt>
                <c:pt idx="4">
                  <c:v>3.5794306334334585</c:v>
                </c:pt>
                <c:pt idx="5">
                  <c:v>3.7445339713630954</c:v>
                </c:pt>
                <c:pt idx="6">
                  <c:v>3.6859265352378623</c:v>
                </c:pt>
                <c:pt idx="7">
                  <c:v>3.7247507389329497</c:v>
                </c:pt>
                <c:pt idx="8">
                  <c:v>3.571761478050373</c:v>
                </c:pt>
                <c:pt idx="9">
                  <c:v>3.968406874125475</c:v>
                </c:pt>
                <c:pt idx="10">
                  <c:v>3.7981764381556506</c:v>
                </c:pt>
                <c:pt idx="11">
                  <c:v>3.7924687206489653</c:v>
                </c:pt>
                <c:pt idx="12">
                  <c:v>3.8790827386390139</c:v>
                </c:pt>
                <c:pt idx="13">
                  <c:v>3.9371235189644147</c:v>
                </c:pt>
                <c:pt idx="14">
                  <c:v>3.9581343508693392</c:v>
                </c:pt>
                <c:pt idx="15">
                  <c:v>4.1515693115026409</c:v>
                </c:pt>
                <c:pt idx="16">
                  <c:v>4.3085552331262509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825-9742-8148-171AF184539A}"/>
            </c:ext>
          </c:extLst>
        </c:ser>
        <c:ser>
          <c:idx val="5"/>
          <c:order val="5"/>
          <c:tx>
            <c:strRef>
              <c:f>China!$A$48</c:f>
              <c:strCache>
                <c:ptCount val="1"/>
                <c:pt idx="0">
                  <c:v>Financial Net Worth</c:v>
                </c:pt>
              </c:strCache>
            </c:strRef>
          </c:tx>
          <c:marker>
            <c:symbol val="none"/>
          </c:marker>
          <c:dLbls>
            <c:dLbl>
              <c:idx val="16"/>
              <c:layout>
                <c:manualLayout>
                  <c:x val="-5.5836439114418872E-2"/>
                  <c:y val="7.16754224403267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575404137227989"/>
                      <c:h val="9.54788069073783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3825-9742-8148-171AF184539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China!$V$2:$AL$2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China!$V$48:$AL$48</c:f>
              <c:numCache>
                <c:formatCode>0.00%</c:formatCode>
                <c:ptCount val="17"/>
                <c:pt idx="0">
                  <c:v>1.0437989667196348</c:v>
                </c:pt>
                <c:pt idx="1">
                  <c:v>1.1300274365633081</c:v>
                </c:pt>
                <c:pt idx="2">
                  <c:v>1.20722796178821</c:v>
                </c:pt>
                <c:pt idx="3">
                  <c:v>1.2949905561223767</c:v>
                </c:pt>
                <c:pt idx="4">
                  <c:v>1.4035986395269058</c:v>
                </c:pt>
                <c:pt idx="5">
                  <c:v>1.4380289000168021</c:v>
                </c:pt>
                <c:pt idx="6">
                  <c:v>1.4867178485974959</c:v>
                </c:pt>
                <c:pt idx="7">
                  <c:v>1.4830578065539077</c:v>
                </c:pt>
                <c:pt idx="8">
                  <c:v>1.6228389277550819</c:v>
                </c:pt>
                <c:pt idx="9">
                  <c:v>1.6973457486790486</c:v>
                </c:pt>
                <c:pt idx="10">
                  <c:v>1.6826458138922396</c:v>
                </c:pt>
                <c:pt idx="11">
                  <c:v>1.6520076559529222</c:v>
                </c:pt>
                <c:pt idx="12">
                  <c:v>1.7444045107063015</c:v>
                </c:pt>
                <c:pt idx="13">
                  <c:v>1.7641556180896218</c:v>
                </c:pt>
                <c:pt idx="14">
                  <c:v>1.8184111158299503</c:v>
                </c:pt>
                <c:pt idx="15">
                  <c:v>1.8882601722972647</c:v>
                </c:pt>
                <c:pt idx="16">
                  <c:v>1.9142343881362178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3825-9742-8148-171AF18453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079718712"/>
        <c:axId val="-2054532984"/>
      </c:lineChart>
      <c:catAx>
        <c:axId val="-2079718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2">
                <a:lumMod val="75000"/>
              </a:schemeClr>
            </a:solidFill>
            <a:round/>
          </a:ln>
          <a:effectLst/>
        </c:spPr>
        <c:txPr>
          <a:bodyPr rot="-5400000" vert="horz"/>
          <a:lstStyle/>
          <a:p>
            <a:pPr>
              <a:defRPr/>
            </a:pPr>
            <a:endParaRPr lang="en-US"/>
          </a:p>
        </c:txPr>
        <c:crossAx val="-2054532984"/>
        <c:crosses val="autoZero"/>
        <c:auto val="1"/>
        <c:lblAlgn val="ctr"/>
        <c:lblOffset val="100"/>
        <c:noMultiLvlLbl val="0"/>
      </c:catAx>
      <c:valAx>
        <c:axId val="-2054532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2079718712"/>
        <c:crosses val="autoZero"/>
        <c:crossBetween val="between"/>
      </c:valAx>
      <c:spPr>
        <a:noFill/>
        <a:ln>
          <a:solidFill>
            <a:schemeClr val="bg2">
              <a:lumMod val="75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381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China Non Financial Corporations, % to GDP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China!$A$51:$U$51</c:f>
              <c:strCache>
                <c:ptCount val="21"/>
                <c:pt idx="0">
                  <c:v>Total Assets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China!$V$50:$AL$50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China!$V$51:$AL$51</c:f>
              <c:numCache>
                <c:formatCode>0.00%</c:formatCode>
                <c:ptCount val="17"/>
                <c:pt idx="0">
                  <c:v>2.7594753467329056</c:v>
                </c:pt>
                <c:pt idx="1">
                  <c:v>2.9320760513334814</c:v>
                </c:pt>
                <c:pt idx="2">
                  <c:v>3.0464823861743677</c:v>
                </c:pt>
                <c:pt idx="3">
                  <c:v>3.2123461100043644</c:v>
                </c:pt>
                <c:pt idx="4">
                  <c:v>3.4755415589151601</c:v>
                </c:pt>
                <c:pt idx="5">
                  <c:v>3.4253007526364927</c:v>
                </c:pt>
                <c:pt idx="6">
                  <c:v>3.4551678313004692</c:v>
                </c:pt>
                <c:pt idx="7">
                  <c:v>3.3878981087624491</c:v>
                </c:pt>
                <c:pt idx="8">
                  <c:v>3.6844464207895768</c:v>
                </c:pt>
                <c:pt idx="9">
                  <c:v>4.0178070408759732</c:v>
                </c:pt>
                <c:pt idx="10">
                  <c:v>4.2438895945426482</c:v>
                </c:pt>
                <c:pt idx="11">
                  <c:v>4.1283429737064097</c:v>
                </c:pt>
                <c:pt idx="12">
                  <c:v>4.2907927847966878</c:v>
                </c:pt>
                <c:pt idx="13">
                  <c:v>4.4990044503259226</c:v>
                </c:pt>
                <c:pt idx="14">
                  <c:v>4.6132668324865911</c:v>
                </c:pt>
                <c:pt idx="15">
                  <c:v>4.6420654374887853</c:v>
                </c:pt>
                <c:pt idx="16">
                  <c:v>4.5953789372570464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503-D148-8665-081BA1304A9F}"/>
            </c:ext>
          </c:extLst>
        </c:ser>
        <c:ser>
          <c:idx val="1"/>
          <c:order val="1"/>
          <c:tx>
            <c:strRef>
              <c:f>China!$A$52:$U$52</c:f>
              <c:strCache>
                <c:ptCount val="21"/>
                <c:pt idx="0">
                  <c:v>Financial Assets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China!$V$50:$AL$50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China!$V$52:$AL$52</c:f>
              <c:numCache>
                <c:formatCode>0.00%</c:formatCode>
                <c:ptCount val="17"/>
                <c:pt idx="0">
                  <c:v>1.3138879239772574</c:v>
                </c:pt>
                <c:pt idx="1">
                  <c:v>1.3913056563869455</c:v>
                </c:pt>
                <c:pt idx="2">
                  <c:v>1.4066607251184988</c:v>
                </c:pt>
                <c:pt idx="3">
                  <c:v>1.4651956134043029</c:v>
                </c:pt>
                <c:pt idx="4">
                  <c:v>1.6478653244931032</c:v>
                </c:pt>
                <c:pt idx="5">
                  <c:v>1.5815399857997927</c:v>
                </c:pt>
                <c:pt idx="6">
                  <c:v>1.5848842536169161</c:v>
                </c:pt>
                <c:pt idx="7">
                  <c:v>1.5321801880723738</c:v>
                </c:pt>
                <c:pt idx="8">
                  <c:v>1.575093555789824</c:v>
                </c:pt>
                <c:pt idx="9">
                  <c:v>1.8088731868303964</c:v>
                </c:pt>
                <c:pt idx="10">
                  <c:v>1.9919069852586373</c:v>
                </c:pt>
                <c:pt idx="11">
                  <c:v>1.8115397870958367</c:v>
                </c:pt>
                <c:pt idx="12">
                  <c:v>1.8760372851973708</c:v>
                </c:pt>
                <c:pt idx="13">
                  <c:v>2.0499853605964078</c:v>
                </c:pt>
                <c:pt idx="14">
                  <c:v>2.0513550300526791</c:v>
                </c:pt>
                <c:pt idx="15">
                  <c:v>2.0109998501187114</c:v>
                </c:pt>
                <c:pt idx="16">
                  <c:v>1.9079983146730648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503-D148-8665-081BA1304A9F}"/>
            </c:ext>
          </c:extLst>
        </c:ser>
        <c:ser>
          <c:idx val="2"/>
          <c:order val="2"/>
          <c:tx>
            <c:strRef>
              <c:f>China!$A$53:$U$53</c:f>
              <c:strCache>
                <c:ptCount val="21"/>
                <c:pt idx="0">
                  <c:v>Non Financial Assets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China!$V$50:$AL$50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China!$V$53:$AL$53</c:f>
              <c:numCache>
                <c:formatCode>0.00%</c:formatCode>
                <c:ptCount val="17"/>
                <c:pt idx="0">
                  <c:v>1.445587422755648</c:v>
                </c:pt>
                <c:pt idx="1">
                  <c:v>1.5407703949465361</c:v>
                </c:pt>
                <c:pt idx="2">
                  <c:v>1.6398216610558687</c:v>
                </c:pt>
                <c:pt idx="3">
                  <c:v>1.7471504965993341</c:v>
                </c:pt>
                <c:pt idx="4">
                  <c:v>1.827676234422057</c:v>
                </c:pt>
                <c:pt idx="5">
                  <c:v>1.8437607668366995</c:v>
                </c:pt>
                <c:pt idx="6">
                  <c:v>1.8702835776835534</c:v>
                </c:pt>
                <c:pt idx="7">
                  <c:v>1.8557179206900754</c:v>
                </c:pt>
                <c:pt idx="8">
                  <c:v>2.1093528649997526</c:v>
                </c:pt>
                <c:pt idx="9">
                  <c:v>2.2089338540458638</c:v>
                </c:pt>
                <c:pt idx="10">
                  <c:v>2.2519826092840107</c:v>
                </c:pt>
                <c:pt idx="11">
                  <c:v>2.3168031866105725</c:v>
                </c:pt>
                <c:pt idx="12">
                  <c:v>2.4147554995991309</c:v>
                </c:pt>
                <c:pt idx="13">
                  <c:v>2.4490190897295143</c:v>
                </c:pt>
                <c:pt idx="14">
                  <c:v>2.5619118024339111</c:v>
                </c:pt>
                <c:pt idx="15">
                  <c:v>2.6310655873700735</c:v>
                </c:pt>
                <c:pt idx="16">
                  <c:v>2.6873806225839822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503-D148-8665-081BA1304A9F}"/>
            </c:ext>
          </c:extLst>
        </c:ser>
        <c:ser>
          <c:idx val="3"/>
          <c:order val="3"/>
          <c:tx>
            <c:strRef>
              <c:f>China!$A$54:$U$54</c:f>
              <c:strCache>
                <c:ptCount val="21"/>
                <c:pt idx="0">
                  <c:v>Liabilities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China!$V$50:$AL$50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China!$V$54:$AL$54</c:f>
              <c:numCache>
                <c:formatCode>0.00%</c:formatCode>
                <c:ptCount val="17"/>
                <c:pt idx="0">
                  <c:v>2.7594753467329056</c:v>
                </c:pt>
                <c:pt idx="1">
                  <c:v>2.9320760513334814</c:v>
                </c:pt>
                <c:pt idx="2">
                  <c:v>3.0464823861743677</c:v>
                </c:pt>
                <c:pt idx="3">
                  <c:v>3.2123461100043644</c:v>
                </c:pt>
                <c:pt idx="4">
                  <c:v>3.4755415589151601</c:v>
                </c:pt>
                <c:pt idx="5">
                  <c:v>3.4253007526364927</c:v>
                </c:pt>
                <c:pt idx="6">
                  <c:v>3.4551678313004692</c:v>
                </c:pt>
                <c:pt idx="7">
                  <c:v>3.3878981087624491</c:v>
                </c:pt>
                <c:pt idx="8">
                  <c:v>3.6844464207895768</c:v>
                </c:pt>
                <c:pt idx="9">
                  <c:v>4.0178070408759732</c:v>
                </c:pt>
                <c:pt idx="10">
                  <c:v>4.2438895945426482</c:v>
                </c:pt>
                <c:pt idx="11">
                  <c:v>4.1283429737064097</c:v>
                </c:pt>
                <c:pt idx="12">
                  <c:v>4.2907927847966878</c:v>
                </c:pt>
                <c:pt idx="13">
                  <c:v>4.4990044503259226</c:v>
                </c:pt>
                <c:pt idx="14">
                  <c:v>4.6132668324865911</c:v>
                </c:pt>
                <c:pt idx="15">
                  <c:v>4.6420654374887853</c:v>
                </c:pt>
                <c:pt idx="16">
                  <c:v>4.5953789372570464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503-D148-8665-081BA1304A9F}"/>
            </c:ext>
          </c:extLst>
        </c:ser>
        <c:ser>
          <c:idx val="4"/>
          <c:order val="4"/>
          <c:tx>
            <c:strRef>
              <c:f>China!$A$55:$U$55</c:f>
              <c:strCache>
                <c:ptCount val="21"/>
                <c:pt idx="0">
                  <c:v>Net Worth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16"/>
              <c:layout>
                <c:manualLayout>
                  <c:x val="-8.2938481477570131E-2"/>
                  <c:y val="-4.7186932849364795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503-D148-8665-081BA1304A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China!$V$50:$AL$50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China!$V$55:$AL$55</c:f>
              <c:numCache>
                <c:formatCode>0.00%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503-D148-8665-081BA1304A9F}"/>
            </c:ext>
          </c:extLst>
        </c:ser>
        <c:ser>
          <c:idx val="5"/>
          <c:order val="5"/>
          <c:tx>
            <c:strRef>
              <c:f>China!$A$56:$U$56</c:f>
              <c:strCache>
                <c:ptCount val="21"/>
                <c:pt idx="0">
                  <c:v>Financial Net Worth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16"/>
              <c:layout>
                <c:manualLayout>
                  <c:x val="-4.0284405289105533E-2"/>
                  <c:y val="-8.7114337568058142E-2"/>
                </c:manualLayout>
              </c:layout>
              <c:tx>
                <c:rich>
                  <a:bodyPr/>
                  <a:lstStyle/>
                  <a:p>
                    <a:fld id="{41299564-408C-1E4D-9CEA-56F76DC97256}" type="SERIESNAME">
                      <a:rPr lang="en-US"/>
                      <a:pPr/>
                      <a:t>[SERIES NAME]</a:t>
                    </a:fld>
                    <a:r>
                      <a:rPr lang="en-US" baseline="0" dirty="0"/>
                      <a:t>,</a:t>
                    </a:r>
                  </a:p>
                  <a:p>
                    <a:r>
                      <a:rPr lang="en-US" baseline="0" dirty="0"/>
                      <a:t> </a:t>
                    </a:r>
                    <a:fld id="{2E62AC0E-A4B3-B142-B20F-92BF70AC2AB6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9503-D148-8665-081BA1304A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China!$V$50:$AL$50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China!$V$56:$AL$56</c:f>
              <c:numCache>
                <c:formatCode>0.00%</c:formatCode>
                <c:ptCount val="17"/>
                <c:pt idx="0">
                  <c:v>-1.4455874227556482</c:v>
                </c:pt>
                <c:pt idx="1">
                  <c:v>-1.5407703949465359</c:v>
                </c:pt>
                <c:pt idx="2">
                  <c:v>-1.6398216610558689</c:v>
                </c:pt>
                <c:pt idx="3">
                  <c:v>-1.7471504966000615</c:v>
                </c:pt>
                <c:pt idx="4">
                  <c:v>-1.827676234422057</c:v>
                </c:pt>
                <c:pt idx="5">
                  <c:v>-1.8437607668367</c:v>
                </c:pt>
                <c:pt idx="6">
                  <c:v>-1.8702835776835531</c:v>
                </c:pt>
                <c:pt idx="7">
                  <c:v>-1.8557179206900754</c:v>
                </c:pt>
                <c:pt idx="8">
                  <c:v>-2.1093528649997531</c:v>
                </c:pt>
                <c:pt idx="9">
                  <c:v>-2.2089338540455765</c:v>
                </c:pt>
                <c:pt idx="10">
                  <c:v>-2.2519826092840107</c:v>
                </c:pt>
                <c:pt idx="11">
                  <c:v>-2.3168031866105729</c:v>
                </c:pt>
                <c:pt idx="12">
                  <c:v>-2.414755499599317</c:v>
                </c:pt>
                <c:pt idx="13">
                  <c:v>-2.4490190897295148</c:v>
                </c:pt>
                <c:pt idx="14">
                  <c:v>-2.561911802433912</c:v>
                </c:pt>
                <c:pt idx="15">
                  <c:v>-2.6310655873700739</c:v>
                </c:pt>
                <c:pt idx="16">
                  <c:v>-2.6873806225839818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9503-D148-8665-081BA1304A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09497232"/>
        <c:axId val="1920887904"/>
      </c:lineChart>
      <c:catAx>
        <c:axId val="1909497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bg2">
                <a:lumMod val="7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0887904"/>
        <c:crosses val="autoZero"/>
        <c:auto val="1"/>
        <c:lblAlgn val="ctr"/>
        <c:lblOffset val="100"/>
        <c:noMultiLvlLbl val="0"/>
      </c:catAx>
      <c:valAx>
        <c:axId val="1920887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9497232"/>
        <c:crosses val="autoZero"/>
        <c:crossBetween val="between"/>
      </c:valAx>
      <c:spPr>
        <a:noFill/>
        <a:ln>
          <a:solidFill>
            <a:schemeClr val="bg2">
              <a:lumMod val="75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381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China Private Sector, % to GDP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China!$A$80:$U$80</c:f>
              <c:strCache>
                <c:ptCount val="21"/>
                <c:pt idx="0">
                  <c:v>Total Assets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China!$V$79:$AL$79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China!$V$80:$AL$80</c:f>
              <c:numCache>
                <c:formatCode>0.00%</c:formatCode>
                <c:ptCount val="17"/>
                <c:pt idx="0">
                  <c:v>5.760746034048946</c:v>
                </c:pt>
                <c:pt idx="1">
                  <c:v>6.0246762275672134</c:v>
                </c:pt>
                <c:pt idx="2">
                  <c:v>6.5071794685556084</c:v>
                </c:pt>
                <c:pt idx="3">
                  <c:v>6.7666509578929031</c:v>
                </c:pt>
                <c:pt idx="4">
                  <c:v>7.2505200492388813</c:v>
                </c:pt>
                <c:pt idx="5">
                  <c:v>7.3586275986694716</c:v>
                </c:pt>
                <c:pt idx="6">
                  <c:v>7.3362169817960527</c:v>
                </c:pt>
                <c:pt idx="7">
                  <c:v>7.320900504208006</c:v>
                </c:pt>
                <c:pt idx="8">
                  <c:v>7.4553284420406802</c:v>
                </c:pt>
                <c:pt idx="9">
                  <c:v>8.2488785164968679</c:v>
                </c:pt>
                <c:pt idx="10">
                  <c:v>8.3471907216905397</c:v>
                </c:pt>
                <c:pt idx="11">
                  <c:v>8.233756082507858</c:v>
                </c:pt>
                <c:pt idx="12">
                  <c:v>8.5113539296149128</c:v>
                </c:pt>
                <c:pt idx="13">
                  <c:v>8.821977377820243</c:v>
                </c:pt>
                <c:pt idx="14">
                  <c:v>8.9885181989026357</c:v>
                </c:pt>
                <c:pt idx="15">
                  <c:v>9.255228258195384</c:v>
                </c:pt>
                <c:pt idx="16">
                  <c:v>9.4332146430147361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02D-B24A-B85F-3D469749457A}"/>
            </c:ext>
          </c:extLst>
        </c:ser>
        <c:ser>
          <c:idx val="1"/>
          <c:order val="1"/>
          <c:tx>
            <c:strRef>
              <c:f>China!$A$81:$U$81</c:f>
              <c:strCache>
                <c:ptCount val="21"/>
                <c:pt idx="0">
                  <c:v>Financial Assets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China!$V$79:$AL$79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China!$V$81:$AL$81</c:f>
              <c:numCache>
                <c:formatCode>0.00%</c:formatCode>
                <c:ptCount val="17"/>
                <c:pt idx="0">
                  <c:v>2.4987670370880961</c:v>
                </c:pt>
                <c:pt idx="1">
                  <c:v>2.6729068774827107</c:v>
                </c:pt>
                <c:pt idx="2">
                  <c:v>2.7812144264260574</c:v>
                </c:pt>
                <c:pt idx="3">
                  <c:v>2.9439235702185327</c:v>
                </c:pt>
                <c:pt idx="4">
                  <c:v>3.2470118209102719</c:v>
                </c:pt>
                <c:pt idx="5">
                  <c:v>3.2083617604864783</c:v>
                </c:pt>
                <c:pt idx="6">
                  <c:v>3.2667247174721328</c:v>
                </c:pt>
                <c:pt idx="7">
                  <c:v>3.2234896511388884</c:v>
                </c:pt>
                <c:pt idx="8">
                  <c:v>3.3970530267456365</c:v>
                </c:pt>
                <c:pt idx="9">
                  <c:v>3.7688835370048643</c:v>
                </c:pt>
                <c:pt idx="10">
                  <c:v>3.9796774881431176</c:v>
                </c:pt>
                <c:pt idx="11">
                  <c:v>3.7764918312012417</c:v>
                </c:pt>
                <c:pt idx="12">
                  <c:v>3.9619202020828843</c:v>
                </c:pt>
                <c:pt idx="13">
                  <c:v>4.1999903872159354</c:v>
                </c:pt>
                <c:pt idx="14">
                  <c:v>4.2868831614293335</c:v>
                </c:pt>
                <c:pt idx="15">
                  <c:v>4.3608535316199344</c:v>
                </c:pt>
                <c:pt idx="16">
                  <c:v>4.3515131754407204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02D-B24A-B85F-3D469749457A}"/>
            </c:ext>
          </c:extLst>
        </c:ser>
        <c:ser>
          <c:idx val="2"/>
          <c:order val="2"/>
          <c:tx>
            <c:strRef>
              <c:f>China!$A$82:$U$82</c:f>
              <c:strCache>
                <c:ptCount val="21"/>
                <c:pt idx="0">
                  <c:v>Non Financial Assets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China!$V$79:$AL$79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China!$V$82:$AL$82</c:f>
              <c:numCache>
                <c:formatCode>0.00%</c:formatCode>
                <c:ptCount val="17"/>
                <c:pt idx="0">
                  <c:v>3.261978996960849</c:v>
                </c:pt>
                <c:pt idx="1">
                  <c:v>3.3517693500845027</c:v>
                </c:pt>
                <c:pt idx="2">
                  <c:v>3.7259650421295505</c:v>
                </c:pt>
                <c:pt idx="3">
                  <c:v>3.822727387673643</c:v>
                </c:pt>
                <c:pt idx="4">
                  <c:v>4.0035082283286094</c:v>
                </c:pt>
                <c:pt idx="5">
                  <c:v>4.1502658381829924</c:v>
                </c:pt>
                <c:pt idx="6">
                  <c:v>4.0694922643239204</c:v>
                </c:pt>
                <c:pt idx="7">
                  <c:v>4.0974108530691176</c:v>
                </c:pt>
                <c:pt idx="8">
                  <c:v>4.0582754152950438</c:v>
                </c:pt>
                <c:pt idx="9">
                  <c:v>4.4799949794922904</c:v>
                </c:pt>
                <c:pt idx="10">
                  <c:v>4.367513233547422</c:v>
                </c:pt>
                <c:pt idx="11">
                  <c:v>4.457264251306615</c:v>
                </c:pt>
                <c:pt idx="12">
                  <c:v>4.5494337275318433</c:v>
                </c:pt>
                <c:pt idx="13">
                  <c:v>4.6219869906043076</c:v>
                </c:pt>
                <c:pt idx="14">
                  <c:v>4.7016350374732996</c:v>
                </c:pt>
                <c:pt idx="15">
                  <c:v>4.8943747265754496</c:v>
                </c:pt>
                <c:pt idx="16">
                  <c:v>5.0817014675740158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02D-B24A-B85F-3D469749457A}"/>
            </c:ext>
          </c:extLst>
        </c:ser>
        <c:ser>
          <c:idx val="3"/>
          <c:order val="3"/>
          <c:tx>
            <c:strRef>
              <c:f>China!$A$83:$U$83</c:f>
              <c:strCache>
                <c:ptCount val="21"/>
                <c:pt idx="0">
                  <c:v>Liabilities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China!$V$79:$AL$79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China!$V$83:$AL$83</c:f>
              <c:numCache>
                <c:formatCode>0.00%</c:formatCode>
                <c:ptCount val="17"/>
                <c:pt idx="0">
                  <c:v>2.9005554931241098</c:v>
                </c:pt>
                <c:pt idx="1">
                  <c:v>3.0836498358659385</c:v>
                </c:pt>
                <c:pt idx="2">
                  <c:v>3.2138081256937165</c:v>
                </c:pt>
                <c:pt idx="3">
                  <c:v>3.3960835106962173</c:v>
                </c:pt>
                <c:pt idx="4">
                  <c:v>3.6710894158054228</c:v>
                </c:pt>
                <c:pt idx="5">
                  <c:v>3.6140936273063762</c:v>
                </c:pt>
                <c:pt idx="6">
                  <c:v>3.65029044655819</c:v>
                </c:pt>
                <c:pt idx="7">
                  <c:v>3.5961497652750563</c:v>
                </c:pt>
                <c:pt idx="8">
                  <c:v>3.8835669639903077</c:v>
                </c:pt>
                <c:pt idx="9">
                  <c:v>4.280471642371392</c:v>
                </c:pt>
                <c:pt idx="10">
                  <c:v>4.5490142835348895</c:v>
                </c:pt>
                <c:pt idx="11">
                  <c:v>4.4412873618588922</c:v>
                </c:pt>
                <c:pt idx="12">
                  <c:v>4.6322711909759002</c:v>
                </c:pt>
                <c:pt idx="13">
                  <c:v>4.8848538588558279</c:v>
                </c:pt>
                <c:pt idx="14">
                  <c:v>5.0303838480332956</c:v>
                </c:pt>
                <c:pt idx="15">
                  <c:v>5.103658946692744</c:v>
                </c:pt>
                <c:pt idx="16">
                  <c:v>5.1246594098884843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02D-B24A-B85F-3D469749457A}"/>
            </c:ext>
          </c:extLst>
        </c:ser>
        <c:ser>
          <c:idx val="4"/>
          <c:order val="4"/>
          <c:tx>
            <c:strRef>
              <c:f>China!$A$84:$U$84</c:f>
              <c:strCache>
                <c:ptCount val="21"/>
                <c:pt idx="0">
                  <c:v>Net Worth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16"/>
              <c:layout>
                <c:manualLayout>
                  <c:x val="-0.10483880953658531"/>
                  <c:y val="0.10263522884882108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02D-B24A-B85F-3D46974945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China!$V$79:$AL$79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China!$V$84:$AL$84</c:f>
              <c:numCache>
                <c:formatCode>0.00%</c:formatCode>
                <c:ptCount val="17"/>
                <c:pt idx="0">
                  <c:v>2.8601905409248363</c:v>
                </c:pt>
                <c:pt idx="1">
                  <c:v>2.9410263917012749</c:v>
                </c:pt>
                <c:pt idx="2">
                  <c:v>3.2933713428618918</c:v>
                </c:pt>
                <c:pt idx="3">
                  <c:v>3.3705674471966858</c:v>
                </c:pt>
                <c:pt idx="4">
                  <c:v>3.5794306334334585</c:v>
                </c:pt>
                <c:pt idx="5">
                  <c:v>3.7445339713630954</c:v>
                </c:pt>
                <c:pt idx="6">
                  <c:v>3.6859265352378623</c:v>
                </c:pt>
                <c:pt idx="7">
                  <c:v>3.7247507389329497</c:v>
                </c:pt>
                <c:pt idx="8">
                  <c:v>3.571761478050373</c:v>
                </c:pt>
                <c:pt idx="9">
                  <c:v>3.968406874125475</c:v>
                </c:pt>
                <c:pt idx="10">
                  <c:v>3.7981764381556506</c:v>
                </c:pt>
                <c:pt idx="11">
                  <c:v>3.7924687206489653</c:v>
                </c:pt>
                <c:pt idx="12">
                  <c:v>3.8790827386390139</c:v>
                </c:pt>
                <c:pt idx="13">
                  <c:v>3.9371235189644147</c:v>
                </c:pt>
                <c:pt idx="14">
                  <c:v>3.9581343508693392</c:v>
                </c:pt>
                <c:pt idx="15">
                  <c:v>4.1515693115026409</c:v>
                </c:pt>
                <c:pt idx="16">
                  <c:v>4.3085552331262509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02D-B24A-B85F-3D469749457A}"/>
            </c:ext>
          </c:extLst>
        </c:ser>
        <c:ser>
          <c:idx val="5"/>
          <c:order val="5"/>
          <c:tx>
            <c:strRef>
              <c:f>China!$A$85:$U$85</c:f>
              <c:strCache>
                <c:ptCount val="21"/>
                <c:pt idx="0">
                  <c:v>Financial Net Worth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16"/>
              <c:layout>
                <c:manualLayout>
                  <c:x val="-0.11290333334709171"/>
                  <c:y val="-9.1539528432732317E-2"/>
                </c:manualLayout>
              </c:layout>
              <c:tx>
                <c:rich>
                  <a:bodyPr/>
                  <a:lstStyle/>
                  <a:p>
                    <a:fld id="{94AB9A67-6F48-E948-9B76-98FAA8F0A2AF}" type="SERIESNAME">
                      <a:rPr lang="en-US"/>
                      <a:pPr/>
                      <a:t>[SERIES NAME]</a:t>
                    </a:fld>
                    <a:r>
                      <a:rPr lang="en-US" baseline="0" dirty="0"/>
                      <a:t>,</a:t>
                    </a:r>
                  </a:p>
                  <a:p>
                    <a:r>
                      <a:rPr lang="en-US" baseline="0" dirty="0"/>
                      <a:t> </a:t>
                    </a:r>
                    <a:fld id="{944B05C0-0260-4E4A-BA9D-E65BF39CD928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C02D-B24A-B85F-3D46974945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China!$V$79:$AL$79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China!$V$85:$AL$85</c:f>
              <c:numCache>
                <c:formatCode>0.00%</c:formatCode>
                <c:ptCount val="17"/>
                <c:pt idx="0">
                  <c:v>-0.40178845603601343</c:v>
                </c:pt>
                <c:pt idx="1">
                  <c:v>-0.41074295838322783</c:v>
                </c:pt>
                <c:pt idx="2">
                  <c:v>-0.43259369926765889</c:v>
                </c:pt>
                <c:pt idx="3">
                  <c:v>-0.45215994047768482</c:v>
                </c:pt>
                <c:pt idx="4">
                  <c:v>-0.42407759489515118</c:v>
                </c:pt>
                <c:pt idx="5">
                  <c:v>-0.40573186681989792</c:v>
                </c:pt>
                <c:pt idx="6">
                  <c:v>-0.38356572908605724</c:v>
                </c:pt>
                <c:pt idx="7">
                  <c:v>-0.37266011413616762</c:v>
                </c:pt>
                <c:pt idx="8">
                  <c:v>-0.48651393724467118</c:v>
                </c:pt>
                <c:pt idx="9">
                  <c:v>-0.51158810536652788</c:v>
                </c:pt>
                <c:pt idx="10">
                  <c:v>-0.56933679539177118</c:v>
                </c:pt>
                <c:pt idx="11">
                  <c:v>-0.66479553065765074</c:v>
                </c:pt>
                <c:pt idx="12">
                  <c:v>-0.67035098889301548</c:v>
                </c:pt>
                <c:pt idx="13">
                  <c:v>-0.68486347163989292</c:v>
                </c:pt>
                <c:pt idx="14">
                  <c:v>-0.74350068660396174</c:v>
                </c:pt>
                <c:pt idx="15">
                  <c:v>-0.74280541507280917</c:v>
                </c:pt>
                <c:pt idx="16">
                  <c:v>-0.77314623444776398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C02D-B24A-B85F-3D46974945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50260944"/>
        <c:axId val="1926960032"/>
      </c:lineChart>
      <c:catAx>
        <c:axId val="1950260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bg2">
                <a:lumMod val="7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6960032"/>
        <c:crosses val="autoZero"/>
        <c:auto val="1"/>
        <c:lblAlgn val="ctr"/>
        <c:lblOffset val="100"/>
        <c:noMultiLvlLbl val="0"/>
      </c:catAx>
      <c:valAx>
        <c:axId val="1926960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0260944"/>
        <c:crosses val="autoZero"/>
        <c:crossBetween val="between"/>
      </c:valAx>
      <c:spPr>
        <a:noFill/>
        <a:ln>
          <a:solidFill>
            <a:schemeClr val="bg2">
              <a:lumMod val="75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381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US" dirty="0"/>
              <a:t>China General Government, % to GDP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China!$A$59</c:f>
              <c:strCache>
                <c:ptCount val="1"/>
                <c:pt idx="0">
                  <c:v>Total Assets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China!$V$2:$AL$2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China!$V$59:$AL$59</c:f>
              <c:numCache>
                <c:formatCode>0.00%</c:formatCode>
                <c:ptCount val="17"/>
                <c:pt idx="0">
                  <c:v>1.139771984915994</c:v>
                </c:pt>
                <c:pt idx="1">
                  <c:v>1.2876058176614114</c:v>
                </c:pt>
                <c:pt idx="2">
                  <c:v>1.4309841470420417</c:v>
                </c:pt>
                <c:pt idx="3">
                  <c:v>1.6191013122329925</c:v>
                </c:pt>
                <c:pt idx="4">
                  <c:v>1.572190590905481</c:v>
                </c:pt>
                <c:pt idx="5">
                  <c:v>1.5085174578165637</c:v>
                </c:pt>
                <c:pt idx="6">
                  <c:v>1.7021624183617134</c:v>
                </c:pt>
                <c:pt idx="7">
                  <c:v>1.7686012554848842</c:v>
                </c:pt>
                <c:pt idx="8">
                  <c:v>1.8069225506924786</c:v>
                </c:pt>
                <c:pt idx="9">
                  <c:v>1.7925097764492308</c:v>
                </c:pt>
                <c:pt idx="10">
                  <c:v>2.1025840316279778</c:v>
                </c:pt>
                <c:pt idx="11">
                  <c:v>2.1509765203496252</c:v>
                </c:pt>
                <c:pt idx="12">
                  <c:v>2.0869556140443386</c:v>
                </c:pt>
                <c:pt idx="13">
                  <c:v>2.2080648293408429</c:v>
                </c:pt>
                <c:pt idx="14">
                  <c:v>2.1009207490260895</c:v>
                </c:pt>
                <c:pt idx="15">
                  <c:v>1.9923862422494463</c:v>
                </c:pt>
                <c:pt idx="16">
                  <c:v>1.9708248871072482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FA2-A94A-A680-D1DB4DA6F6A5}"/>
            </c:ext>
          </c:extLst>
        </c:ser>
        <c:ser>
          <c:idx val="1"/>
          <c:order val="1"/>
          <c:tx>
            <c:strRef>
              <c:f>China!$A$60</c:f>
              <c:strCache>
                <c:ptCount val="1"/>
                <c:pt idx="0">
                  <c:v>Financial Assets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China!$V$2:$AL$2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China!$V$60:$AL$60</c:f>
              <c:numCache>
                <c:formatCode>0.00%</c:formatCode>
                <c:ptCount val="17"/>
                <c:pt idx="0">
                  <c:v>0.77005121791234277</c:v>
                </c:pt>
                <c:pt idx="1">
                  <c:v>0.78566993067750812</c:v>
                </c:pt>
                <c:pt idx="2">
                  <c:v>0.83795401886388099</c:v>
                </c:pt>
                <c:pt idx="3">
                  <c:v>0.88452326541314397</c:v>
                </c:pt>
                <c:pt idx="4">
                  <c:v>0.90400149992777723</c:v>
                </c:pt>
                <c:pt idx="5">
                  <c:v>0.92018484340469497</c:v>
                </c:pt>
                <c:pt idx="6">
                  <c:v>0.95500032594854456</c:v>
                </c:pt>
                <c:pt idx="7">
                  <c:v>1.0713588313209967</c:v>
                </c:pt>
                <c:pt idx="8">
                  <c:v>1.1976951432437699</c:v>
                </c:pt>
                <c:pt idx="9">
                  <c:v>1.2215511135176207</c:v>
                </c:pt>
                <c:pt idx="10">
                  <c:v>1.2528288515138699</c:v>
                </c:pt>
                <c:pt idx="11">
                  <c:v>1.2946287752775854</c:v>
                </c:pt>
                <c:pt idx="12">
                  <c:v>1.297993380021538</c:v>
                </c:pt>
                <c:pt idx="13">
                  <c:v>1.3315939792105143</c:v>
                </c:pt>
                <c:pt idx="14">
                  <c:v>1.3736158687599469</c:v>
                </c:pt>
                <c:pt idx="15">
                  <c:v>1.3514746526396995</c:v>
                </c:pt>
                <c:pt idx="16">
                  <c:v>1.3547109543060516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FA2-A94A-A680-D1DB4DA6F6A5}"/>
            </c:ext>
          </c:extLst>
        </c:ser>
        <c:ser>
          <c:idx val="2"/>
          <c:order val="2"/>
          <c:tx>
            <c:strRef>
              <c:f>China!$A$61</c:f>
              <c:strCache>
                <c:ptCount val="1"/>
                <c:pt idx="0">
                  <c:v>Non Assets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China!$V$2:$AL$2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China!$V$61:$AL$61</c:f>
              <c:numCache>
                <c:formatCode>0.00%</c:formatCode>
                <c:ptCount val="17"/>
                <c:pt idx="0">
                  <c:v>0.36972076700365125</c:v>
                </c:pt>
                <c:pt idx="1">
                  <c:v>0.50193588698390323</c:v>
                </c:pt>
                <c:pt idx="2">
                  <c:v>0.59303012817816092</c:v>
                </c:pt>
                <c:pt idx="3">
                  <c:v>0.73457804681984851</c:v>
                </c:pt>
                <c:pt idx="4">
                  <c:v>0.66818909097770385</c:v>
                </c:pt>
                <c:pt idx="5">
                  <c:v>0.58833261441186879</c:v>
                </c:pt>
                <c:pt idx="6">
                  <c:v>0.74716209241316878</c:v>
                </c:pt>
                <c:pt idx="7">
                  <c:v>0.69724242416388771</c:v>
                </c:pt>
                <c:pt idx="8">
                  <c:v>0.60922740744870862</c:v>
                </c:pt>
                <c:pt idx="9">
                  <c:v>0.57095866293161013</c:v>
                </c:pt>
                <c:pt idx="10">
                  <c:v>0.84975518011410767</c:v>
                </c:pt>
                <c:pt idx="11">
                  <c:v>0.85634774507203959</c:v>
                </c:pt>
                <c:pt idx="12">
                  <c:v>0.78896223402280075</c:v>
                </c:pt>
                <c:pt idx="13">
                  <c:v>0.87647085013032844</c:v>
                </c:pt>
                <c:pt idx="14">
                  <c:v>0.72730488026614248</c:v>
                </c:pt>
                <c:pt idx="15">
                  <c:v>0.64091158960974681</c:v>
                </c:pt>
                <c:pt idx="16">
                  <c:v>0.61611393280119686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FA2-A94A-A680-D1DB4DA6F6A5}"/>
            </c:ext>
          </c:extLst>
        </c:ser>
        <c:ser>
          <c:idx val="3"/>
          <c:order val="3"/>
          <c:tx>
            <c:strRef>
              <c:f>China!$A$62</c:f>
              <c:strCache>
                <c:ptCount val="1"/>
                <c:pt idx="0">
                  <c:v>Liabilities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China!$V$2:$AL$2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China!$V$62:$AL$62</c:f>
              <c:numCache>
                <c:formatCode>0.00%</c:formatCode>
                <c:ptCount val="17"/>
                <c:pt idx="0">
                  <c:v>0.20756409920615745</c:v>
                </c:pt>
                <c:pt idx="1">
                  <c:v>0.22663201972516686</c:v>
                </c:pt>
                <c:pt idx="2">
                  <c:v>0.25037252990291875</c:v>
                </c:pt>
                <c:pt idx="3">
                  <c:v>0.27699596289446132</c:v>
                </c:pt>
                <c:pt idx="4">
                  <c:v>0.2757410486937113</c:v>
                </c:pt>
                <c:pt idx="5">
                  <c:v>0.27494788805184617</c:v>
                </c:pt>
                <c:pt idx="6">
                  <c:v>0.26738610426640941</c:v>
                </c:pt>
                <c:pt idx="7">
                  <c:v>0.30100867132458053</c:v>
                </c:pt>
                <c:pt idx="8">
                  <c:v>0.2808275245914888</c:v>
                </c:pt>
                <c:pt idx="9">
                  <c:v>0.3385135701575559</c:v>
                </c:pt>
                <c:pt idx="10">
                  <c:v>0.32915835293324047</c:v>
                </c:pt>
                <c:pt idx="11">
                  <c:v>0.31648281900118086</c:v>
                </c:pt>
                <c:pt idx="12">
                  <c:v>0.32336861747558399</c:v>
                </c:pt>
                <c:pt idx="13">
                  <c:v>0.35785641503553678</c:v>
                </c:pt>
                <c:pt idx="14">
                  <c:v>0.38982202174835789</c:v>
                </c:pt>
                <c:pt idx="15">
                  <c:v>0.37052769788142126</c:v>
                </c:pt>
                <c:pt idx="16">
                  <c:v>0.36823475854956783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FA2-A94A-A680-D1DB4DA6F6A5}"/>
            </c:ext>
          </c:extLst>
        </c:ser>
        <c:ser>
          <c:idx val="4"/>
          <c:order val="4"/>
          <c:tx>
            <c:strRef>
              <c:f>China!$A$63</c:f>
              <c:strCache>
                <c:ptCount val="1"/>
                <c:pt idx="0">
                  <c:v>Net Worth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16"/>
              <c:layout>
                <c:manualLayout>
                  <c:x val="-3.711183616967912E-2"/>
                  <c:y val="-7.8896991501233346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FA2-A94A-A680-D1DB4DA6F6A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China!$V$2:$AL$2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China!$V$63:$AL$63</c:f>
              <c:numCache>
                <c:formatCode>0.00%</c:formatCode>
                <c:ptCount val="17"/>
                <c:pt idx="0">
                  <c:v>0.93220788570983648</c:v>
                </c:pt>
                <c:pt idx="1">
                  <c:v>1.0609737979362446</c:v>
                </c:pt>
                <c:pt idx="2">
                  <c:v>1.1806116171391232</c:v>
                </c:pt>
                <c:pt idx="3">
                  <c:v>1.3421053493385313</c:v>
                </c:pt>
                <c:pt idx="4">
                  <c:v>1.2964495422117694</c:v>
                </c:pt>
                <c:pt idx="5">
                  <c:v>1.2335695697647175</c:v>
                </c:pt>
                <c:pt idx="6">
                  <c:v>1.434776314095304</c:v>
                </c:pt>
                <c:pt idx="7">
                  <c:v>1.4675925841603037</c:v>
                </c:pt>
                <c:pt idx="8">
                  <c:v>1.5260950261009898</c:v>
                </c:pt>
                <c:pt idx="9">
                  <c:v>1.4539962062916747</c:v>
                </c:pt>
                <c:pt idx="10">
                  <c:v>1.7734256786947373</c:v>
                </c:pt>
                <c:pt idx="11">
                  <c:v>1.8344937013484441</c:v>
                </c:pt>
                <c:pt idx="12">
                  <c:v>1.7635869965687549</c:v>
                </c:pt>
                <c:pt idx="13">
                  <c:v>1.8502084143053059</c:v>
                </c:pt>
                <c:pt idx="14">
                  <c:v>1.7110987272777316</c:v>
                </c:pt>
                <c:pt idx="15">
                  <c:v>1.6218585443680249</c:v>
                </c:pt>
                <c:pt idx="16">
                  <c:v>1.6025901285576805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FA2-A94A-A680-D1DB4DA6F6A5}"/>
            </c:ext>
          </c:extLst>
        </c:ser>
        <c:ser>
          <c:idx val="5"/>
          <c:order val="5"/>
          <c:tx>
            <c:strRef>
              <c:f>China!$A$64</c:f>
              <c:strCache>
                <c:ptCount val="1"/>
                <c:pt idx="0">
                  <c:v>Financial Net Worth</c:v>
                </c:pt>
              </c:strCache>
            </c:strRef>
          </c:tx>
          <c:marker>
            <c:symbol val="none"/>
          </c:marker>
          <c:dLbls>
            <c:dLbl>
              <c:idx val="16"/>
              <c:layout>
                <c:manualLayout>
                  <c:x val="-6.8181874496344774E-2"/>
                  <c:y val="-5.7455540355677258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FA2-A94A-A680-D1DB4DA6F6A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China!$V$2:$AL$2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China!$V$64:$AL$64</c:f>
              <c:numCache>
                <c:formatCode>0.00%</c:formatCode>
                <c:ptCount val="17"/>
                <c:pt idx="0">
                  <c:v>0.56248711870618529</c:v>
                </c:pt>
                <c:pt idx="1">
                  <c:v>0.55903791095234123</c:v>
                </c:pt>
                <c:pt idx="2">
                  <c:v>0.58758148896096229</c:v>
                </c:pt>
                <c:pt idx="3">
                  <c:v>0.6075273025186827</c:v>
                </c:pt>
                <c:pt idx="4">
                  <c:v>0.62826045123406593</c:v>
                </c:pt>
                <c:pt idx="5">
                  <c:v>0.64523695535284875</c:v>
                </c:pt>
                <c:pt idx="6">
                  <c:v>0.68761422168213515</c:v>
                </c:pt>
                <c:pt idx="7">
                  <c:v>0.77035015999641621</c:v>
                </c:pt>
                <c:pt idx="8">
                  <c:v>0.91686761865228106</c:v>
                </c:pt>
                <c:pt idx="9">
                  <c:v>0.88303754336006479</c:v>
                </c:pt>
                <c:pt idx="10">
                  <c:v>0.92367049858062944</c:v>
                </c:pt>
                <c:pt idx="11">
                  <c:v>0.97814595627640455</c:v>
                </c:pt>
                <c:pt idx="12">
                  <c:v>0.97462476254595398</c:v>
                </c:pt>
                <c:pt idx="13">
                  <c:v>0.97373756417497748</c:v>
                </c:pt>
                <c:pt idx="14">
                  <c:v>0.98379384701158901</c:v>
                </c:pt>
                <c:pt idx="15">
                  <c:v>0.9809469547582782</c:v>
                </c:pt>
                <c:pt idx="16">
                  <c:v>0.98647619575648382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FA2-A94A-A680-D1DB4DA6F6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054559800"/>
        <c:axId val="-2064388344"/>
      </c:lineChart>
      <c:catAx>
        <c:axId val="-2054559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2">
                <a:lumMod val="75000"/>
              </a:schemeClr>
            </a:solidFill>
            <a:round/>
          </a:ln>
          <a:effectLst/>
        </c:spPr>
        <c:txPr>
          <a:bodyPr rot="-5400000" vert="horz"/>
          <a:lstStyle/>
          <a:p>
            <a:pPr>
              <a:defRPr/>
            </a:pPr>
            <a:endParaRPr lang="en-US"/>
          </a:p>
        </c:txPr>
        <c:crossAx val="-2064388344"/>
        <c:crosses val="autoZero"/>
        <c:auto val="1"/>
        <c:lblAlgn val="ctr"/>
        <c:lblOffset val="100"/>
        <c:noMultiLvlLbl val="0"/>
      </c:catAx>
      <c:valAx>
        <c:axId val="-2064388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2054559800"/>
        <c:crosses val="autoZero"/>
        <c:crossBetween val="between"/>
      </c:valAx>
      <c:spPr>
        <a:noFill/>
        <a:ln>
          <a:solidFill>
            <a:schemeClr val="bg2">
              <a:lumMod val="75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381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US" dirty="0"/>
              <a:t>China Financial Institutions, % to GDP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China!$A$67</c:f>
              <c:strCache>
                <c:ptCount val="1"/>
                <c:pt idx="0">
                  <c:v>Total Assets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China!$V$2:$AL$2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China!$V$67:$AL$67</c:f>
              <c:numCache>
                <c:formatCode>0.00%</c:formatCode>
                <c:ptCount val="17"/>
                <c:pt idx="0">
                  <c:v>2.1457712171625687</c:v>
                </c:pt>
                <c:pt idx="1">
                  <c:v>2.1801074958025404</c:v>
                </c:pt>
                <c:pt idx="2">
                  <c:v>2.2941646911331</c:v>
                </c:pt>
                <c:pt idx="3">
                  <c:v>2.4315907507128212</c:v>
                </c:pt>
                <c:pt idx="4">
                  <c:v>2.5473388213751962</c:v>
                </c:pt>
                <c:pt idx="5">
                  <c:v>2.6465295244773213</c:v>
                </c:pt>
                <c:pt idx="6">
                  <c:v>2.6807526283518963</c:v>
                </c:pt>
                <c:pt idx="7">
                  <c:v>2.7710894869450184</c:v>
                </c:pt>
                <c:pt idx="8">
                  <c:v>2.8042654966737106</c:v>
                </c:pt>
                <c:pt idx="9">
                  <c:v>3.1989211192900679</c:v>
                </c:pt>
                <c:pt idx="10">
                  <c:v>3.1774339643763345</c:v>
                </c:pt>
                <c:pt idx="11">
                  <c:v>3.1850555750307108</c:v>
                </c:pt>
                <c:pt idx="12">
                  <c:v>3.4210570198746701</c:v>
                </c:pt>
                <c:pt idx="13">
                  <c:v>3.6125371699525366</c:v>
                </c:pt>
                <c:pt idx="14">
                  <c:v>3.9687902204850731</c:v>
                </c:pt>
                <c:pt idx="15">
                  <c:v>4.5042394796486969</c:v>
                </c:pt>
                <c:pt idx="16">
                  <c:v>4.958760441369547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92E-CF40-9F94-9E11B79604DA}"/>
            </c:ext>
          </c:extLst>
        </c:ser>
        <c:ser>
          <c:idx val="1"/>
          <c:order val="1"/>
          <c:tx>
            <c:strRef>
              <c:f>China!$A$68</c:f>
              <c:strCache>
                <c:ptCount val="1"/>
                <c:pt idx="0">
                  <c:v>Financial Assets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China!$V$2:$AL$2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China!$V$68:$AL$68</c:f>
              <c:numCache>
                <c:formatCode>0.00%</c:formatCode>
                <c:ptCount val="17"/>
                <c:pt idx="0">
                  <c:v>2.0330191800774524</c:v>
                </c:pt>
                <c:pt idx="1">
                  <c:v>2.0719994338114902</c:v>
                </c:pt>
                <c:pt idx="2">
                  <c:v>2.1897892555882605</c:v>
                </c:pt>
                <c:pt idx="3">
                  <c:v>2.333596511413095</c:v>
                </c:pt>
                <c:pt idx="4">
                  <c:v>2.4591372170186583</c:v>
                </c:pt>
                <c:pt idx="5">
                  <c:v>2.5657526498540886</c:v>
                </c:pt>
                <c:pt idx="6">
                  <c:v>2.6076619923624809</c:v>
                </c:pt>
                <c:pt idx="7">
                  <c:v>2.7081434809093041</c:v>
                </c:pt>
                <c:pt idx="8">
                  <c:v>2.7478156602827424</c:v>
                </c:pt>
                <c:pt idx="9">
                  <c:v>3.1441101763591925</c:v>
                </c:pt>
                <c:pt idx="10">
                  <c:v>3.1283007672877732</c:v>
                </c:pt>
                <c:pt idx="11">
                  <c:v>3.1410672684341243</c:v>
                </c:pt>
                <c:pt idx="12">
                  <c:v>3.3788135594686026</c:v>
                </c:pt>
                <c:pt idx="13">
                  <c:v>3.5718658907234042</c:v>
                </c:pt>
                <c:pt idx="14">
                  <c:v>3.9289269122973627</c:v>
                </c:pt>
                <c:pt idx="15">
                  <c:v>4.4647385166442692</c:v>
                </c:pt>
                <c:pt idx="16">
                  <c:v>4.9199484640643041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92E-CF40-9F94-9E11B79604DA}"/>
            </c:ext>
          </c:extLst>
        </c:ser>
        <c:ser>
          <c:idx val="2"/>
          <c:order val="2"/>
          <c:tx>
            <c:strRef>
              <c:f>China!$A$69</c:f>
              <c:strCache>
                <c:ptCount val="1"/>
                <c:pt idx="0">
                  <c:v>Non Financial Assets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China!$V$2:$AL$2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China!$V$69:$AL$69</c:f>
              <c:numCache>
                <c:formatCode>0.00%</c:formatCode>
                <c:ptCount val="17"/>
                <c:pt idx="0">
                  <c:v>0.11275203708511648</c:v>
                </c:pt>
                <c:pt idx="1">
                  <c:v>0.10810806199105007</c:v>
                </c:pt>
                <c:pt idx="2">
                  <c:v>0.10437543554483918</c:v>
                </c:pt>
                <c:pt idx="3">
                  <c:v>9.7994239299726046E-2</c:v>
                </c:pt>
                <c:pt idx="4">
                  <c:v>8.8201604356537872E-2</c:v>
                </c:pt>
                <c:pt idx="5">
                  <c:v>8.0776874623766953E-2</c:v>
                </c:pt>
                <c:pt idx="6">
                  <c:v>7.3090635989415773E-2</c:v>
                </c:pt>
                <c:pt idx="7">
                  <c:v>6.2946006035714458E-2</c:v>
                </c:pt>
                <c:pt idx="8">
                  <c:v>5.6449836390967935E-2</c:v>
                </c:pt>
                <c:pt idx="9">
                  <c:v>5.4810942930875538E-2</c:v>
                </c:pt>
                <c:pt idx="10">
                  <c:v>4.9133197088804141E-2</c:v>
                </c:pt>
                <c:pt idx="11">
                  <c:v>4.3988306596587042E-2</c:v>
                </c:pt>
                <c:pt idx="12">
                  <c:v>4.2243460406067808E-2</c:v>
                </c:pt>
                <c:pt idx="13">
                  <c:v>4.0671279229301242E-2</c:v>
                </c:pt>
                <c:pt idx="14">
                  <c:v>3.986330818786659E-2</c:v>
                </c:pt>
                <c:pt idx="15">
                  <c:v>3.9500963004427597E-2</c:v>
                </c:pt>
                <c:pt idx="16">
                  <c:v>3.881197730524303E-2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92E-CF40-9F94-9E11B79604DA}"/>
            </c:ext>
          </c:extLst>
        </c:ser>
        <c:ser>
          <c:idx val="3"/>
          <c:order val="3"/>
          <c:tx>
            <c:strRef>
              <c:f>China!$A$70</c:f>
              <c:strCache>
                <c:ptCount val="1"/>
                <c:pt idx="0">
                  <c:v>Liabilities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China!$V$2:$AL$2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China!$V$70:$AL$70</c:f>
              <c:numCache>
                <c:formatCode>0.00%</c:formatCode>
                <c:ptCount val="17"/>
                <c:pt idx="0">
                  <c:v>2.1457712171625687</c:v>
                </c:pt>
                <c:pt idx="1">
                  <c:v>2.1801074958025404</c:v>
                </c:pt>
                <c:pt idx="2">
                  <c:v>2.2941646911331</c:v>
                </c:pt>
                <c:pt idx="3">
                  <c:v>2.4315907507128212</c:v>
                </c:pt>
                <c:pt idx="4">
                  <c:v>2.5473388213751962</c:v>
                </c:pt>
                <c:pt idx="5">
                  <c:v>2.6465295244773213</c:v>
                </c:pt>
                <c:pt idx="6">
                  <c:v>2.6807526283518963</c:v>
                </c:pt>
                <c:pt idx="7">
                  <c:v>2.7710894869450184</c:v>
                </c:pt>
                <c:pt idx="8">
                  <c:v>2.8042654966737106</c:v>
                </c:pt>
                <c:pt idx="9">
                  <c:v>3.1989211192900679</c:v>
                </c:pt>
                <c:pt idx="10">
                  <c:v>3.1774339643763345</c:v>
                </c:pt>
                <c:pt idx="11">
                  <c:v>3.1850555750307108</c:v>
                </c:pt>
                <c:pt idx="12">
                  <c:v>3.4210570198746701</c:v>
                </c:pt>
                <c:pt idx="13">
                  <c:v>3.6125371699525366</c:v>
                </c:pt>
                <c:pt idx="14">
                  <c:v>3.9687902204850731</c:v>
                </c:pt>
                <c:pt idx="15">
                  <c:v>4.5042394796486969</c:v>
                </c:pt>
                <c:pt idx="16">
                  <c:v>4.958760441369547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92E-CF40-9F94-9E11B79604DA}"/>
            </c:ext>
          </c:extLst>
        </c:ser>
        <c:ser>
          <c:idx val="4"/>
          <c:order val="4"/>
          <c:tx>
            <c:strRef>
              <c:f>China!$A$71</c:f>
              <c:strCache>
                <c:ptCount val="1"/>
                <c:pt idx="0">
                  <c:v>Net Worth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16"/>
              <c:layout>
                <c:manualLayout>
                  <c:x val="-0.13615004285670912"/>
                  <c:y val="-5.5147500030614367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92E-CF40-9F94-9E11B79604D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China!$V$2:$AL$2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China!$V$71:$AL$71</c:f>
              <c:numCache>
                <c:formatCode>0.00%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92E-CF40-9F94-9E11B79604DA}"/>
            </c:ext>
          </c:extLst>
        </c:ser>
        <c:ser>
          <c:idx val="5"/>
          <c:order val="5"/>
          <c:tx>
            <c:strRef>
              <c:f>China!$A$72</c:f>
              <c:strCache>
                <c:ptCount val="1"/>
                <c:pt idx="0">
                  <c:v>Financial Net Worth</c:v>
                </c:pt>
              </c:strCache>
            </c:strRef>
          </c:tx>
          <c:marker>
            <c:symbol val="none"/>
          </c:marker>
          <c:dLbls>
            <c:dLbl>
              <c:idx val="16"/>
              <c:layout>
                <c:manualLayout>
                  <c:x val="-7.9445400263131363E-2"/>
                  <c:y val="4.4963523421964635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92E-CF40-9F94-9E11B79604D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China!$V$2:$AL$2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China!$V$72:$AL$72</c:f>
              <c:numCache>
                <c:formatCode>0.00%</c:formatCode>
                <c:ptCount val="17"/>
                <c:pt idx="0">
                  <c:v>-0.11275203708511627</c:v>
                </c:pt>
                <c:pt idx="1">
                  <c:v>-0.10810806199105016</c:v>
                </c:pt>
                <c:pt idx="2">
                  <c:v>-0.10437543554483941</c:v>
                </c:pt>
                <c:pt idx="3">
                  <c:v>-9.7994239299726171E-2</c:v>
                </c:pt>
                <c:pt idx="4">
                  <c:v>-8.8201604356537899E-2</c:v>
                </c:pt>
                <c:pt idx="5">
                  <c:v>-8.0776874623232686E-2</c:v>
                </c:pt>
                <c:pt idx="6">
                  <c:v>-7.3090635989415453E-2</c:v>
                </c:pt>
                <c:pt idx="7">
                  <c:v>-6.2946006035714319E-2</c:v>
                </c:pt>
                <c:pt idx="8">
                  <c:v>-5.6449836390968233E-2</c:v>
                </c:pt>
                <c:pt idx="9">
                  <c:v>-5.4810942930875406E-2</c:v>
                </c:pt>
                <c:pt idx="10">
                  <c:v>-4.9133197088561342E-2</c:v>
                </c:pt>
                <c:pt idx="11">
                  <c:v>-4.3988306596586479E-2</c:v>
                </c:pt>
                <c:pt idx="12">
                  <c:v>-4.2243460406067523E-2</c:v>
                </c:pt>
                <c:pt idx="13">
                  <c:v>-4.0671279229132384E-2</c:v>
                </c:pt>
                <c:pt idx="14">
                  <c:v>-3.9863308187710444E-2</c:v>
                </c:pt>
                <c:pt idx="15">
                  <c:v>-3.9500963004427625E-2</c:v>
                </c:pt>
                <c:pt idx="16">
                  <c:v>-3.8811977305242884E-2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792E-CF40-9F94-9E11B79604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060282392"/>
        <c:axId val="-2060409672"/>
      </c:lineChart>
      <c:catAx>
        <c:axId val="-2060282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bg2">
                <a:lumMod val="75000"/>
              </a:schemeClr>
            </a:solidFill>
            <a:round/>
          </a:ln>
          <a:effectLst/>
        </c:spPr>
        <c:txPr>
          <a:bodyPr rot="-5400000" vert="horz"/>
          <a:lstStyle/>
          <a:p>
            <a:pPr>
              <a:defRPr/>
            </a:pPr>
            <a:endParaRPr lang="en-US"/>
          </a:p>
        </c:txPr>
        <c:crossAx val="-2060409672"/>
        <c:crosses val="autoZero"/>
        <c:auto val="1"/>
        <c:lblAlgn val="ctr"/>
        <c:lblOffset val="100"/>
        <c:noMultiLvlLbl val="0"/>
      </c:catAx>
      <c:valAx>
        <c:axId val="-2060409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2060282392"/>
        <c:crosses val="autoZero"/>
        <c:crossBetween val="between"/>
      </c:valAx>
      <c:spPr>
        <a:noFill/>
        <a:ln>
          <a:solidFill>
            <a:schemeClr val="bg2">
              <a:lumMod val="75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381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China All Sectors, % to GDP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4"/>
          <c:order val="0"/>
          <c:tx>
            <c:strRef>
              <c:f>China!$A$93:$U$93</c:f>
              <c:strCache>
                <c:ptCount val="21"/>
                <c:pt idx="0">
                  <c:v>Net Worth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16"/>
              <c:layout>
                <c:manualLayout>
                  <c:x val="-4.3233121099805746E-2"/>
                  <c:y val="-5.9701492537313432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03B-CF40-9712-1E23728950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China!$V$88:$AL$88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China!$V$93:$AL$93</c:f>
              <c:numCache>
                <c:formatCode>0.00%</c:formatCode>
                <c:ptCount val="17"/>
                <c:pt idx="0">
                  <c:v>3.7923984266346729</c:v>
                </c:pt>
                <c:pt idx="1">
                  <c:v>4.0020001896375197</c:v>
                </c:pt>
                <c:pt idx="2">
                  <c:v>4.473982960001015</c:v>
                </c:pt>
                <c:pt idx="3">
                  <c:v>4.7126727965352169</c:v>
                </c:pt>
                <c:pt idx="4">
                  <c:v>4.8758801756452277</c:v>
                </c:pt>
                <c:pt idx="5">
                  <c:v>4.9781035411278127</c:v>
                </c:pt>
                <c:pt idx="6">
                  <c:v>5.1207028493331661</c:v>
                </c:pt>
                <c:pt idx="7">
                  <c:v>5.1923433230932536</c:v>
                </c:pt>
                <c:pt idx="8">
                  <c:v>5.0978565041513626</c:v>
                </c:pt>
                <c:pt idx="9">
                  <c:v>5.4224030804171495</c:v>
                </c:pt>
                <c:pt idx="10">
                  <c:v>5.5716021168503875</c:v>
                </c:pt>
                <c:pt idx="11">
                  <c:v>5.6269624219974093</c:v>
                </c:pt>
                <c:pt idx="12">
                  <c:v>5.642669735207769</c:v>
                </c:pt>
                <c:pt idx="13">
                  <c:v>5.7873319332697211</c:v>
                </c:pt>
                <c:pt idx="14">
                  <c:v>5.6692330781470712</c:v>
                </c:pt>
                <c:pt idx="15">
                  <c:v>5.7734278558706658</c:v>
                </c:pt>
                <c:pt idx="16">
                  <c:v>5.9111453616839311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03B-CF40-9712-1E2372895015}"/>
            </c:ext>
          </c:extLst>
        </c:ser>
        <c:ser>
          <c:idx val="5"/>
          <c:order val="1"/>
          <c:tx>
            <c:strRef>
              <c:f>China!$A$94:$U$94</c:f>
              <c:strCache>
                <c:ptCount val="21"/>
                <c:pt idx="0">
                  <c:v>Financial Net Worth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16"/>
              <c:layout>
                <c:manualLayout>
                  <c:x val="-6.390983119101698E-2"/>
                  <c:y val="-4.8846675712347354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03B-CF40-9712-1E23728950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China!$V$88:$AL$88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China!$V$94:$AL$94</c:f>
              <c:numCache>
                <c:formatCode>0.00%</c:formatCode>
                <c:ptCount val="17"/>
                <c:pt idx="0">
                  <c:v>4.794662558505558E-2</c:v>
                </c:pt>
                <c:pt idx="1">
                  <c:v>4.0186890578063239E-2</c:v>
                </c:pt>
                <c:pt idx="2">
                  <c:v>5.0612354148463989E-2</c:v>
                </c:pt>
                <c:pt idx="3">
                  <c:v>5.7373122741271709E-2</c:v>
                </c:pt>
                <c:pt idx="4">
                  <c:v>0.11598125198237685</c:v>
                </c:pt>
                <c:pt idx="5">
                  <c:v>0.15872821390971814</c:v>
                </c:pt>
                <c:pt idx="6">
                  <c:v>0.23095785660666246</c:v>
                </c:pt>
                <c:pt idx="7">
                  <c:v>0.33474403982453427</c:v>
                </c:pt>
                <c:pt idx="8">
                  <c:v>0.37390384501664164</c:v>
                </c:pt>
                <c:pt idx="9">
                  <c:v>0.31663849506266151</c:v>
                </c:pt>
                <c:pt idx="10">
                  <c:v>0.30520050610029692</c:v>
                </c:pt>
                <c:pt idx="11">
                  <c:v>0.26936211902216733</c:v>
                </c:pt>
                <c:pt idx="12">
                  <c:v>0.26203031324687098</c:v>
                </c:pt>
                <c:pt idx="13">
                  <c:v>0.24820281330595217</c:v>
                </c:pt>
                <c:pt idx="14">
                  <c:v>0.20042985221991683</c:v>
                </c:pt>
                <c:pt idx="15">
                  <c:v>0.1986405766810414</c:v>
                </c:pt>
                <c:pt idx="16">
                  <c:v>0.17451798400347696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03B-CF40-9712-1E23728950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22694704"/>
        <c:axId val="1951035920"/>
      </c:lineChart>
      <c:catAx>
        <c:axId val="1922694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1035920"/>
        <c:crosses val="autoZero"/>
        <c:auto val="1"/>
        <c:lblAlgn val="ctr"/>
        <c:lblOffset val="100"/>
        <c:noMultiLvlLbl val="0"/>
      </c:catAx>
      <c:valAx>
        <c:axId val="1951035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2694704"/>
        <c:crosses val="autoZero"/>
        <c:crossBetween val="between"/>
      </c:valAx>
      <c:spPr>
        <a:noFill/>
        <a:ln>
          <a:solidFill>
            <a:schemeClr val="bg2">
              <a:lumMod val="75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381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China Public and Private Debt to GDP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'Debt Chart'!$G$4</c:f>
              <c:strCache>
                <c:ptCount val="1"/>
                <c:pt idx="0">
                  <c:v>Public Debt to GDP</c:v>
                </c:pt>
              </c:strCache>
            </c:strRef>
          </c:tx>
          <c:invertIfNegative val="0"/>
          <c:cat>
            <c:numRef>
              <c:f>'Debt Chart'!$F$5:$F$41</c:f>
              <c:numCache>
                <c:formatCode>General</c:formatCode>
                <c:ptCount val="37"/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  <c:pt idx="29">
                  <c:v>2012</c:v>
                </c:pt>
                <c:pt idx="30">
                  <c:v>2013</c:v>
                </c:pt>
                <c:pt idx="31">
                  <c:v>2014</c:v>
                </c:pt>
                <c:pt idx="32">
                  <c:v>2015</c:v>
                </c:pt>
                <c:pt idx="33">
                  <c:v>2016</c:v>
                </c:pt>
                <c:pt idx="34">
                  <c:v>2017</c:v>
                </c:pt>
                <c:pt idx="35">
                  <c:v>2018</c:v>
                </c:pt>
                <c:pt idx="36">
                  <c:v>2019</c:v>
                </c:pt>
              </c:numCache>
            </c:numRef>
          </c:cat>
          <c:val>
            <c:numRef>
              <c:f>'Debt Chart'!$G$5:$G$41</c:f>
              <c:numCache>
                <c:formatCode>0%</c:formatCode>
                <c:ptCount val="37"/>
                <c:pt idx="1">
                  <c:v>9.6173631675024584E-3</c:v>
                </c:pt>
                <c:pt idx="2">
                  <c:v>3.2970844443389512E-2</c:v>
                </c:pt>
                <c:pt idx="3">
                  <c:v>3.1803690034926793E-2</c:v>
                </c:pt>
                <c:pt idx="4">
                  <c:v>3.5319450995822149E-2</c:v>
                </c:pt>
                <c:pt idx="5">
                  <c:v>4.4135898715646431E-2</c:v>
                </c:pt>
                <c:pt idx="6">
                  <c:v>6.4028902004492544E-2</c:v>
                </c:pt>
                <c:pt idx="7">
                  <c:v>6.8352088482744239E-2</c:v>
                </c:pt>
                <c:pt idx="8">
                  <c:v>7.3163100207424211E-2</c:v>
                </c:pt>
                <c:pt idx="9">
                  <c:v>4.9274613522191056E-2</c:v>
                </c:pt>
                <c:pt idx="10">
                  <c:v>6.643637192957115E-2</c:v>
                </c:pt>
                <c:pt idx="11">
                  <c:v>6.0652850421929576E-2</c:v>
                </c:pt>
                <c:pt idx="12">
                  <c:v>0.21516878677780288</c:v>
                </c:pt>
                <c:pt idx="13">
                  <c:v>0.21344221268602726</c:v>
                </c:pt>
                <c:pt idx="14">
                  <c:v>0.20527655857588173</c:v>
                </c:pt>
                <c:pt idx="15">
                  <c:v>0.20566272328859572</c:v>
                </c:pt>
                <c:pt idx="16">
                  <c:v>0.21749666832144357</c:v>
                </c:pt>
                <c:pt idx="17">
                  <c:v>0.22876414184099975</c:v>
                </c:pt>
                <c:pt idx="18">
                  <c:v>0.24469381030060958</c:v>
                </c:pt>
                <c:pt idx="19">
                  <c:v>0.25832349037140756</c:v>
                </c:pt>
                <c:pt idx="20">
                  <c:v>0.26746627658336586</c:v>
                </c:pt>
                <c:pt idx="21">
                  <c:v>0.26314203941334957</c:v>
                </c:pt>
                <c:pt idx="22">
                  <c:v>0.26359229729727379</c:v>
                </c:pt>
                <c:pt idx="23">
                  <c:v>0.25586451987009101</c:v>
                </c:pt>
                <c:pt idx="24">
                  <c:v>0.29208300273647192</c:v>
                </c:pt>
                <c:pt idx="25">
                  <c:v>0.27058662856004456</c:v>
                </c:pt>
                <c:pt idx="26">
                  <c:v>0.34480989057370692</c:v>
                </c:pt>
                <c:pt idx="27">
                  <c:v>0.33626801753764018</c:v>
                </c:pt>
                <c:pt idx="28">
                  <c:v>0.33506460422814111</c:v>
                </c:pt>
                <c:pt idx="29">
                  <c:v>0.34422431207991383</c:v>
                </c:pt>
                <c:pt idx="30">
                  <c:v>0.3724647330559468</c:v>
                </c:pt>
                <c:pt idx="31">
                  <c:v>0.40287066223428558</c:v>
                </c:pt>
                <c:pt idx="32">
                  <c:v>0.41851708669287979</c:v>
                </c:pt>
                <c:pt idx="33">
                  <c:v>0.44509503813740708</c:v>
                </c:pt>
                <c:pt idx="34">
                  <c:v>0.464734768980193</c:v>
                </c:pt>
                <c:pt idx="35">
                  <c:v>0.50639999999999996</c:v>
                </c:pt>
                <c:pt idx="36">
                  <c:v>0.55567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F1-1540-B550-8D0A90386CFD}"/>
            </c:ext>
          </c:extLst>
        </c:ser>
        <c:ser>
          <c:idx val="1"/>
          <c:order val="1"/>
          <c:tx>
            <c:strRef>
              <c:f>'Debt Chart'!$H$4</c:f>
              <c:strCache>
                <c:ptCount val="1"/>
                <c:pt idx="0">
                  <c:v>Private Debt to GDP</c:v>
                </c:pt>
              </c:strCache>
            </c:strRef>
          </c:tx>
          <c:spPr>
            <a:solidFill>
              <a:srgbClr val="C0504D"/>
            </a:solidFill>
            <a:ln>
              <a:solidFill>
                <a:srgbClr val="FF0000"/>
              </a:solidFill>
            </a:ln>
          </c:spPr>
          <c:invertIfNegative val="0"/>
          <c:cat>
            <c:numRef>
              <c:f>'Debt Chart'!$F$5:$F$41</c:f>
              <c:numCache>
                <c:formatCode>General</c:formatCode>
                <c:ptCount val="37"/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  <c:pt idx="29">
                  <c:v>2012</c:v>
                </c:pt>
                <c:pt idx="30">
                  <c:v>2013</c:v>
                </c:pt>
                <c:pt idx="31">
                  <c:v>2014</c:v>
                </c:pt>
                <c:pt idx="32">
                  <c:v>2015</c:v>
                </c:pt>
                <c:pt idx="33">
                  <c:v>2016</c:v>
                </c:pt>
                <c:pt idx="34">
                  <c:v>2017</c:v>
                </c:pt>
                <c:pt idx="35">
                  <c:v>2018</c:v>
                </c:pt>
                <c:pt idx="36">
                  <c:v>2019</c:v>
                </c:pt>
              </c:numCache>
            </c:numRef>
          </c:cat>
          <c:val>
            <c:numRef>
              <c:f>'Debt Chart'!$H$5:$H$41</c:f>
              <c:numCache>
                <c:formatCode>General</c:formatCode>
                <c:ptCount val="37"/>
                <c:pt idx="2" formatCode="0%">
                  <c:v>0.66831352172676484</c:v>
                </c:pt>
                <c:pt idx="3" formatCode="0%">
                  <c:v>0.76740376557912604</c:v>
                </c:pt>
                <c:pt idx="4" formatCode="0%">
                  <c:v>0.77923990519952324</c:v>
                </c:pt>
                <c:pt idx="5" formatCode="0%">
                  <c:v>0.74000355769875048</c:v>
                </c:pt>
                <c:pt idx="6" formatCode="0%">
                  <c:v>0.77755126975752009</c:v>
                </c:pt>
                <c:pt idx="7" formatCode="0%">
                  <c:v>0.86851554737541414</c:v>
                </c:pt>
                <c:pt idx="8" formatCode="0%">
                  <c:v>0.88304499174326645</c:v>
                </c:pt>
                <c:pt idx="9" formatCode="0%">
                  <c:v>0.86545122204184211</c:v>
                </c:pt>
                <c:pt idx="10" formatCode="0%">
                  <c:v>0.95075241741596039</c:v>
                </c:pt>
                <c:pt idx="11" formatCode="0%">
                  <c:v>0.8751848566868391</c:v>
                </c:pt>
                <c:pt idx="12" formatCode="0%">
                  <c:v>0.867106524660196</c:v>
                </c:pt>
                <c:pt idx="13" formatCode="0%">
                  <c:v>0.89877256408654882</c:v>
                </c:pt>
                <c:pt idx="14" formatCode="0%">
                  <c:v>0.98262668608379866</c:v>
                </c:pt>
                <c:pt idx="15" formatCode="0%">
                  <c:v>1.0568186407448583</c:v>
                </c:pt>
                <c:pt idx="16" formatCode="0%">
                  <c:v>1.1123271058435285</c:v>
                </c:pt>
                <c:pt idx="17" formatCode="0%">
                  <c:v>1.1158057899905267</c:v>
                </c:pt>
                <c:pt idx="18" formatCode="0%">
                  <c:v>1.0371639986371575</c:v>
                </c:pt>
                <c:pt idx="19" formatCode="0%">
                  <c:v>1.184040167609715</c:v>
                </c:pt>
                <c:pt idx="20" formatCode="0%">
                  <c:v>1.2754498949510857</c:v>
                </c:pt>
                <c:pt idx="21" formatCode="0%">
                  <c:v>1.2324739970745988</c:v>
                </c:pt>
                <c:pt idx="22" formatCode="0%">
                  <c:v>1.1597084778117792</c:v>
                </c:pt>
                <c:pt idx="23" formatCode="0%">
                  <c:v>1.1418298464264183</c:v>
                </c:pt>
                <c:pt idx="24" formatCode="0%">
                  <c:v>1.1273978191899585</c:v>
                </c:pt>
                <c:pt idx="25" formatCode="0%">
                  <c:v>1.1158989690037044</c:v>
                </c:pt>
                <c:pt idx="26" formatCode="0%">
                  <c:v>1.3992202978500088</c:v>
                </c:pt>
                <c:pt idx="27" formatCode="0%">
                  <c:v>1.4460141759922431</c:v>
                </c:pt>
                <c:pt idx="28" formatCode="0%">
                  <c:v>1.4445627148572715</c:v>
                </c:pt>
                <c:pt idx="29" formatCode="0%">
                  <c:v>1.5704905120873409</c:v>
                </c:pt>
                <c:pt idx="30" formatCode="0%">
                  <c:v>1.7043894123615091</c:v>
                </c:pt>
                <c:pt idx="31" formatCode="0%">
                  <c:v>1.8182645007505294</c:v>
                </c:pt>
                <c:pt idx="32" formatCode="0%">
                  <c:v>1.9790159781537102</c:v>
                </c:pt>
                <c:pt idx="33" formatCode="0%">
                  <c:v>2.0509094523044591</c:v>
                </c:pt>
                <c:pt idx="34" formatCode="0%">
                  <c:v>2.0696446427390023</c:v>
                </c:pt>
                <c:pt idx="35" formatCode="0%">
                  <c:v>2.0026669785049167</c:v>
                </c:pt>
                <c:pt idx="36" formatCode="0%">
                  <c:v>2.0422118945976768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F1-1540-B550-8D0A90386C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40888352"/>
        <c:axId val="1"/>
      </c:barChart>
      <c:catAx>
        <c:axId val="2040888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crossAx val="2040888352"/>
        <c:crosses val="autoZero"/>
        <c:crossBetween val="between"/>
      </c:valAx>
      <c:spPr>
        <a:ln>
          <a:solidFill>
            <a:schemeClr val="bg2">
              <a:lumMod val="75000"/>
            </a:schemeClr>
          </a:solidFill>
        </a:ln>
      </c:spPr>
    </c:plotArea>
    <c:legend>
      <c:legendPos val="b"/>
      <c:overlay val="0"/>
    </c:legend>
    <c:plotVisOnly val="1"/>
    <c:dispBlanksAs val="gap"/>
    <c:showDLblsOverMax val="0"/>
  </c:chart>
  <c:spPr>
    <a:solidFill>
      <a:schemeClr val="lt1"/>
    </a:solidFill>
    <a:ln w="381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C86B8-A165-3646-912C-7BE9DF7317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937DBB-1D36-624F-BF99-249425E896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B2B7A7-E629-064D-85D6-79A1D28B3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7432-5B2C-E849-A8D5-AE15C224F514}" type="datetimeFigureOut">
              <a:rPr lang="en-US" smtClean="0"/>
              <a:t>9/9/20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BD441-431C-3940-9CF5-DD6104A37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28D104-85E7-1743-A474-5870AC752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C008-7B56-F44F-AC1E-0FC86376D5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19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65D1B-97A5-AE41-941E-F4BDDB606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F128C7-E6D6-D742-A76F-7499F48457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6DBA8B-ADB4-E546-84D9-4F6FE3862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7432-5B2C-E849-A8D5-AE15C224F514}" type="datetimeFigureOut">
              <a:rPr lang="en-US" smtClean="0"/>
              <a:t>9/9/20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2B13A-E27D-B746-96B1-2261A8D4A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39F1D-600B-8043-821E-D82FA01B0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C008-7B56-F44F-AC1E-0FC86376D5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242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8A81CD-97D8-D34F-84F0-F4AE706EE8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B46FCC-4531-E343-87F2-0C7BD461A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12024-DC8B-C341-9C12-C2EE9F13F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7432-5B2C-E849-A8D5-AE15C224F514}" type="datetimeFigureOut">
              <a:rPr lang="en-US" smtClean="0"/>
              <a:t>9/9/20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A69E7-2C66-D143-8C87-7904530AF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51EBA-3C2C-7B4D-8366-ABD6B0B49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C008-7B56-F44F-AC1E-0FC86376D5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21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8DA0F-6259-E740-8C18-1B67EB725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23332-7843-EE4C-952F-525CF8A76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F04A4-0D83-7249-8610-AB26C2449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7432-5B2C-E849-A8D5-AE15C224F514}" type="datetimeFigureOut">
              <a:rPr lang="en-US" smtClean="0"/>
              <a:t>9/9/20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2A87E6-EB79-394B-95F9-627EFE5EA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33E67-99FB-1F45-BB8F-299E60D3D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C008-7B56-F44F-AC1E-0FC86376D5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707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B4DE9-B7EE-8340-934E-9D7DA62F0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1C4270-5E90-8E44-9E7B-18E29B374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EB8BC9-5C41-7D41-AA9D-7A3623FFA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7432-5B2C-E849-A8D5-AE15C224F514}" type="datetimeFigureOut">
              <a:rPr lang="en-US" smtClean="0"/>
              <a:t>9/9/20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AB78C-55A0-B543-A946-48682740B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AD069-18C2-4D4A-B0D6-171DA3012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C008-7B56-F44F-AC1E-0FC86376D5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059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5F5D9-A68D-DE47-9A64-66D308D56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78B8B-7DD4-1C43-ADB0-E562D8CCF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5D6C28-6D01-4647-B6E8-8594981CDE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D60B5F-C762-B542-8414-52FC484E0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7432-5B2C-E849-A8D5-AE15C224F514}" type="datetimeFigureOut">
              <a:rPr lang="en-US" smtClean="0"/>
              <a:t>9/9/20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94A1B1-135F-CD4A-970E-57885BBF4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3992FE-788C-0F4C-B8EC-E684F6B9D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C008-7B56-F44F-AC1E-0FC86376D5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564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DBB10-6E1C-454D-B7AB-6A4BEFE8B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B152DC-C5DB-4642-A49A-70D6084BC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0F8FBD-A981-6747-A4B4-32C1ABB5D2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12A43D-D220-7C48-B324-9CFF2DF002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2C5F77-D541-124B-B1D4-A42286C853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195AF9-97B7-FE46-A554-8F679D873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7432-5B2C-E849-A8D5-AE15C224F514}" type="datetimeFigureOut">
              <a:rPr lang="en-US" smtClean="0"/>
              <a:t>9/9/20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DA2717-0784-864A-A4DA-7F57DD905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D9AA6D-BEBA-7A4E-A097-8E513F5B8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C008-7B56-F44F-AC1E-0FC86376D5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895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6C289-A758-BC4C-A3B8-CFC7DB225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E15982-8EDD-6F4D-B773-B4777089B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7432-5B2C-E849-A8D5-AE15C224F514}" type="datetimeFigureOut">
              <a:rPr lang="en-US" smtClean="0"/>
              <a:t>9/9/20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2DA08D-E566-B444-83F1-6899FEF21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AD04D0-6BAD-1440-AF92-943C915F1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C008-7B56-F44F-AC1E-0FC86376D5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49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107C17-6022-6D4D-86F5-F1BE0C675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7432-5B2C-E849-A8D5-AE15C224F514}" type="datetimeFigureOut">
              <a:rPr lang="en-US" smtClean="0"/>
              <a:t>9/9/20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7884B5-24A7-5A4C-BE88-B2D0C3880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0AFE4E-3A1F-EA44-95F6-53A2D1F1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C008-7B56-F44F-AC1E-0FC86376D5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15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2C60F-BC97-4B48-8390-43D017C94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FC2BD-2DA1-A749-BE98-277A1CE44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B0FFF-E09C-EA4C-9E79-7E06E3FB2D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A473CE-A773-694C-860B-549A88B44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7432-5B2C-E849-A8D5-AE15C224F514}" type="datetimeFigureOut">
              <a:rPr lang="en-US" smtClean="0"/>
              <a:t>9/9/20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1204A8-5427-0946-8F7E-2761C9692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2B776-AF7F-3448-824E-BD0D77EB5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C008-7B56-F44F-AC1E-0FC86376D5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72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E2705-3986-1147-B080-74BC644BB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48F738-4837-E945-B78D-486ECFA43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3AE4BE-54C6-B749-9B19-F33EA2F1AA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4B03AD-AC6B-5A4B-8E3C-54E5C6AE7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7432-5B2C-E849-A8D5-AE15C224F514}" type="datetimeFigureOut">
              <a:rPr lang="en-US" smtClean="0"/>
              <a:t>9/9/20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834871-4470-654B-AEB5-FC3F8B073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40CD29-2490-EA42-A813-F5795AB38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C008-7B56-F44F-AC1E-0FC86376D5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070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54B558-F395-E748-A6AB-7C4642F15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57FA3-8B02-6643-95BD-1C35D2E2B1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25587-6CCB-3D43-BE80-0F819FAE2F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C7432-5B2C-E849-A8D5-AE15C224F514}" type="datetimeFigureOut">
              <a:rPr lang="en-US" smtClean="0"/>
              <a:t>9/9/20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8920F-C153-6A4E-93E7-88B40E81F2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3031D-B319-414E-9A6D-3CDAF57B86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CC008-7B56-F44F-AC1E-0FC86376D5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081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1CDEEE-2BC6-4ECA-8405-CC8CC674D8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80" t="16938" r="353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8805C0-0D96-E042-B673-8A2F0568F1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pPr algn="l"/>
            <a:r>
              <a:rPr lang="en-US" sz="6600" dirty="0"/>
              <a:t>China</a:t>
            </a:r>
            <a:br>
              <a:rPr lang="en-US" sz="6600" dirty="0"/>
            </a:br>
            <a:r>
              <a:rPr lang="en-US" sz="6600" dirty="0"/>
              <a:t>Sector Balance Sheets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90C957D-2350-E64A-92D4-90015C9FE1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1" y="6398159"/>
            <a:ext cx="1143000" cy="190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D39E366-AE78-E64C-8F60-FE83841276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3" y="6489592"/>
            <a:ext cx="2581275" cy="41397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6C15BC1E-450C-234B-B079-5DFE2FE7E461}"/>
              </a:ext>
            </a:extLst>
          </p:cNvPr>
          <p:cNvSpPr/>
          <p:nvPr/>
        </p:nvSpPr>
        <p:spPr>
          <a:xfrm>
            <a:off x="9970412" y="6366482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Proprietary. ©TYCHOS 2020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9DD04C2-0EDF-0C4B-A712-71136B0C59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73191" y="6593857"/>
            <a:ext cx="1811265" cy="264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4885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C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5091F5E-485A-2D43-91C9-D8DA24FF94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2135641"/>
              </p:ext>
            </p:extLst>
          </p:nvPr>
        </p:nvGraphicFramePr>
        <p:xfrm>
          <a:off x="1497013" y="519905"/>
          <a:ext cx="9332911" cy="5738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00789C39-5AF1-894D-B3A9-483C64EA10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437411"/>
            <a:ext cx="1143000" cy="190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B2977BF-0490-644C-B21F-C8923FE3C7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70762"/>
            <a:ext cx="1824670" cy="30777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C662ED7-1B78-BE48-BE05-BA13A8158563}"/>
              </a:ext>
            </a:extLst>
          </p:cNvPr>
          <p:cNvSpPr/>
          <p:nvPr/>
        </p:nvSpPr>
        <p:spPr>
          <a:xfrm>
            <a:off x="9970412" y="6366482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Proprietary. ©TYCHOS 2020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429F184-E6D2-A242-9A81-41CE0ACE768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8400" y="6580704"/>
            <a:ext cx="2088480" cy="30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935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C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315BF9C-90BE-6648-804C-2C851AE09C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7269530"/>
              </p:ext>
            </p:extLst>
          </p:nvPr>
        </p:nvGraphicFramePr>
        <p:xfrm>
          <a:off x="1633537" y="369094"/>
          <a:ext cx="8924925" cy="5548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ADB34413-1840-B549-B8FD-6A60C8C519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437411"/>
            <a:ext cx="1143000" cy="190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C26B5DC-8A5E-AA45-A5C7-EE0BB14F25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70762"/>
            <a:ext cx="1824670" cy="30777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DEEC217-952F-7647-AD4A-FEADF6006B83}"/>
              </a:ext>
            </a:extLst>
          </p:cNvPr>
          <p:cNvSpPr/>
          <p:nvPr/>
        </p:nvSpPr>
        <p:spPr>
          <a:xfrm>
            <a:off x="9970412" y="6366482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Proprietary. ©TYCHOS 2020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0F2A4B3-2435-824D-A5B1-6C46873944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8400" y="6580704"/>
            <a:ext cx="2088480" cy="30777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74763CC-65C7-AD45-989C-EBE0B732EE0D}"/>
              </a:ext>
            </a:extLst>
          </p:cNvPr>
          <p:cNvSpPr/>
          <p:nvPr/>
        </p:nvSpPr>
        <p:spPr>
          <a:xfrm>
            <a:off x="1545336" y="5927647"/>
            <a:ext cx="271741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* Non Financial Assets appear to be a plug value.</a:t>
            </a:r>
          </a:p>
        </p:txBody>
      </p:sp>
    </p:spTree>
    <p:extLst>
      <p:ext uri="{BB962C8B-B14F-4D97-AF65-F5344CB8AC3E}">
        <p14:creationId xmlns:p14="http://schemas.microsoft.com/office/powerpoint/2010/main" val="3407290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C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85C8C07-4A3D-8243-9832-C071E65430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8199736"/>
              </p:ext>
            </p:extLst>
          </p:nvPr>
        </p:nvGraphicFramePr>
        <p:xfrm>
          <a:off x="1432720" y="784225"/>
          <a:ext cx="9326560" cy="5289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7B6C2906-8BDE-7D47-B723-D489D451E4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437411"/>
            <a:ext cx="1143000" cy="190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0A7D361-3CCA-3547-8CDF-5D7B190748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70762"/>
            <a:ext cx="1824670" cy="3077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A35B6DC-222E-064D-9038-1F7A23D6C9F7}"/>
              </a:ext>
            </a:extLst>
          </p:cNvPr>
          <p:cNvSpPr/>
          <p:nvPr/>
        </p:nvSpPr>
        <p:spPr>
          <a:xfrm>
            <a:off x="9970412" y="6366482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Proprietary. ©TYCHOS 2020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D25181F-2A64-784C-9FD6-856E9EF4FD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8400" y="6580704"/>
            <a:ext cx="2088480" cy="30777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6DD0C39-3816-8048-B3B7-9EFF5A504CAA}"/>
              </a:ext>
            </a:extLst>
          </p:cNvPr>
          <p:cNvSpPr/>
          <p:nvPr/>
        </p:nvSpPr>
        <p:spPr>
          <a:xfrm>
            <a:off x="1347787" y="6063975"/>
            <a:ext cx="410721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* Non Financial Corporation Non Financial Assets appear to be a plug value.</a:t>
            </a:r>
          </a:p>
        </p:txBody>
      </p:sp>
    </p:spTree>
    <p:extLst>
      <p:ext uri="{BB962C8B-B14F-4D97-AF65-F5344CB8AC3E}">
        <p14:creationId xmlns:p14="http://schemas.microsoft.com/office/powerpoint/2010/main" val="826288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C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CDA2526-8AB0-C746-BB22-05C32D3B11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6028126"/>
              </p:ext>
            </p:extLst>
          </p:nvPr>
        </p:nvGraphicFramePr>
        <p:xfrm>
          <a:off x="1431639" y="510100"/>
          <a:ext cx="9328722" cy="5623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8400608D-C0AA-204B-9375-EC4A135661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437411"/>
            <a:ext cx="1143000" cy="190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D6C3DE1-86DE-6E41-B6A3-D2C8A287E5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70762"/>
            <a:ext cx="1824670" cy="30777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D1A82F4-D93C-A345-9753-4ADCC2AAC247}"/>
              </a:ext>
            </a:extLst>
          </p:cNvPr>
          <p:cNvSpPr/>
          <p:nvPr/>
        </p:nvSpPr>
        <p:spPr>
          <a:xfrm>
            <a:off x="9970412" y="6366482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Proprietary. ©TYCHOS 2020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6A9CE88-978F-D24A-9AB2-47BF991EA1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8400" y="6580704"/>
            <a:ext cx="2088480" cy="30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714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C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BD3FDD5-8D83-CC41-A85A-2577CE1714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8930737"/>
              </p:ext>
            </p:extLst>
          </p:nvPr>
        </p:nvGraphicFramePr>
        <p:xfrm>
          <a:off x="1696245" y="455203"/>
          <a:ext cx="8799509" cy="5497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1A390371-79CD-6E42-B853-AC881CBD31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437411"/>
            <a:ext cx="1143000" cy="190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44F5DF9-55F0-C94C-A64F-4F7F20462B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70762"/>
            <a:ext cx="1824670" cy="30777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78063C8-9308-DB41-AA11-3C483A4EFD92}"/>
              </a:ext>
            </a:extLst>
          </p:cNvPr>
          <p:cNvSpPr/>
          <p:nvPr/>
        </p:nvSpPr>
        <p:spPr>
          <a:xfrm>
            <a:off x="9970412" y="6366482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Proprietary. ©TYCHOS 2020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303BD38-3C45-F74E-9F47-AFCE7B6E0C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8400" y="6580704"/>
            <a:ext cx="2088480" cy="30777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22E485F-54D0-C64A-A16C-317FBC9FC47F}"/>
              </a:ext>
            </a:extLst>
          </p:cNvPr>
          <p:cNvSpPr/>
          <p:nvPr/>
        </p:nvSpPr>
        <p:spPr>
          <a:xfrm>
            <a:off x="1696245" y="5972389"/>
            <a:ext cx="271741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* Non Financial Assets appear to be a plug value.</a:t>
            </a:r>
          </a:p>
        </p:txBody>
      </p:sp>
    </p:spTree>
    <p:extLst>
      <p:ext uri="{BB962C8B-B14F-4D97-AF65-F5344CB8AC3E}">
        <p14:creationId xmlns:p14="http://schemas.microsoft.com/office/powerpoint/2010/main" val="505147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C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EE4AAF1-77F2-6941-B67D-ED89EC1275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5528643"/>
              </p:ext>
            </p:extLst>
          </p:nvPr>
        </p:nvGraphicFramePr>
        <p:xfrm>
          <a:off x="1546227" y="588962"/>
          <a:ext cx="8883647" cy="5311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C0F9B2E9-EBDF-B447-B35A-64EF3D14CE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437411"/>
            <a:ext cx="1143000" cy="190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40460AB-DBA9-BF4C-9938-5661ED46C8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70762"/>
            <a:ext cx="1824670" cy="30777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4AB117C-A4CD-7D44-932E-98EAA44F5F67}"/>
              </a:ext>
            </a:extLst>
          </p:cNvPr>
          <p:cNvSpPr/>
          <p:nvPr/>
        </p:nvSpPr>
        <p:spPr>
          <a:xfrm>
            <a:off x="9970412" y="6366482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Proprietary. ©TYCHOS 2020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FC4E964-A8E9-3B4E-9C99-35E91ED570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8400" y="6580704"/>
            <a:ext cx="2088480" cy="30777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D88DB3C-63B2-E946-90DD-EE1B6FD75D5E}"/>
              </a:ext>
            </a:extLst>
          </p:cNvPr>
          <p:cNvSpPr/>
          <p:nvPr/>
        </p:nvSpPr>
        <p:spPr>
          <a:xfrm>
            <a:off x="1546227" y="5910978"/>
            <a:ext cx="524855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* Non Financial Corporation &amp; Financial Institution Non Financial Assets appear to be a plug value.</a:t>
            </a:r>
          </a:p>
        </p:txBody>
      </p:sp>
    </p:spTree>
    <p:extLst>
      <p:ext uri="{BB962C8B-B14F-4D97-AF65-F5344CB8AC3E}">
        <p14:creationId xmlns:p14="http://schemas.microsoft.com/office/powerpoint/2010/main" val="2069875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C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0F9B2E9-EBDF-B447-B35A-64EF3D14CE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437411"/>
            <a:ext cx="1143000" cy="190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40460AB-DBA9-BF4C-9938-5661ED46C8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570762"/>
            <a:ext cx="1824670" cy="307776"/>
          </a:xfrm>
          <a:prstGeom prst="rect">
            <a:avLst/>
          </a:prstGeom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91081C2-3DB9-E249-B0AB-9FF4C274FC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0857449"/>
              </p:ext>
            </p:extLst>
          </p:nvPr>
        </p:nvGraphicFramePr>
        <p:xfrm>
          <a:off x="1683209" y="903498"/>
          <a:ext cx="8825582" cy="5051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9B631228-F42D-F64C-A8C3-3C3A026E5917}"/>
              </a:ext>
            </a:extLst>
          </p:cNvPr>
          <p:cNvSpPr/>
          <p:nvPr/>
        </p:nvSpPr>
        <p:spPr>
          <a:xfrm>
            <a:off x="9975175" y="6378772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Proprietary. ©TYCHOS 2020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6D3DCE1-B74D-8A41-B9A3-D616B3778D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8400" y="6580704"/>
            <a:ext cx="2088480" cy="30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327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185</Words>
  <Application>Microsoft Macintosh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China Sector Balance Sheets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China Sector Balance Sheets</dc:title>
  <dc:creator>Michael Grady</dc:creator>
  <cp:lastModifiedBy>Michael Grady</cp:lastModifiedBy>
  <cp:revision>18</cp:revision>
  <dcterms:created xsi:type="dcterms:W3CDTF">2020-08-26T13:02:52Z</dcterms:created>
  <dcterms:modified xsi:type="dcterms:W3CDTF">2020-09-09T17:34:05Z</dcterms:modified>
</cp:coreProperties>
</file>